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7" r:id="rId2"/>
    <p:sldId id="260" r:id="rId3"/>
    <p:sldId id="261" r:id="rId4"/>
    <p:sldId id="265" r:id="rId5"/>
    <p:sldId id="256" r:id="rId6"/>
    <p:sldId id="258" r:id="rId7"/>
    <p:sldId id="259" r:id="rId8"/>
    <p:sldId id="263" r:id="rId9"/>
    <p:sldId id="262" r:id="rId10"/>
    <p:sldId id="264" r:id="rId1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BB6A"/>
    <a:srgbClr val="130D39"/>
    <a:srgbClr val="3B3A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6" d="100"/>
          <a:sy n="106" d="100"/>
        </p:scale>
        <p:origin x="79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064E7D-F89B-4598-AFAC-C8CBAB44DE28}" type="datetimeFigureOut">
              <a:rPr lang="fr-FR" smtClean="0"/>
              <a:t>25/09/2025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514DAA-79F2-4DF2-8407-B9E0048B8FCE}" type="slidenum">
              <a:rPr lang="fr-FR" smtClean="0"/>
              <a:t>‹N°›</a:t>
            </a:fld>
            <a:endParaRPr lang="fr-FR"/>
          </a:p>
        </p:txBody>
      </p:sp>
    </p:spTree>
    <p:extLst>
      <p:ext uri="{BB962C8B-B14F-4D97-AF65-F5344CB8AC3E}">
        <p14:creationId xmlns:p14="http://schemas.microsoft.com/office/powerpoint/2010/main" val="29283437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1850FE-4601-B88E-6848-5F141F31FA7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C37AF22-A8CF-8E10-3624-881169196EB9}"/>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265E3DB4-5DDA-57CC-F522-138C98A144EB}"/>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1262DD31-1D88-3E1C-0709-B25FED1F4D69}"/>
              </a:ext>
            </a:extLst>
          </p:cNvPr>
          <p:cNvSpPr>
            <a:spLocks noGrp="1"/>
          </p:cNvSpPr>
          <p:nvPr>
            <p:ph type="sldNum" sz="quarter" idx="5"/>
          </p:nvPr>
        </p:nvSpPr>
        <p:spPr/>
        <p:txBody>
          <a:bodyPr/>
          <a:lstStyle/>
          <a:p>
            <a:fld id="{A9514DAA-79F2-4DF2-8407-B9E0048B8FCE}" type="slidenum">
              <a:rPr lang="fr-FR" smtClean="0"/>
              <a:t>2</a:t>
            </a:fld>
            <a:endParaRPr lang="fr-FR"/>
          </a:p>
        </p:txBody>
      </p:sp>
    </p:spTree>
    <p:extLst>
      <p:ext uri="{BB962C8B-B14F-4D97-AF65-F5344CB8AC3E}">
        <p14:creationId xmlns:p14="http://schemas.microsoft.com/office/powerpoint/2010/main" val="4208094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56DA2A-D2C1-702D-CFF3-DA2FB46912E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BCF7E47-5269-53E1-87F5-8288815AD3DD}"/>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C83304D2-D62E-A50A-320E-A816E60D1B3A}"/>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78BF095D-EBE6-B87D-8444-49E4D3C616C7}"/>
              </a:ext>
            </a:extLst>
          </p:cNvPr>
          <p:cNvSpPr>
            <a:spLocks noGrp="1"/>
          </p:cNvSpPr>
          <p:nvPr>
            <p:ph type="sldNum" sz="quarter" idx="5"/>
          </p:nvPr>
        </p:nvSpPr>
        <p:spPr/>
        <p:txBody>
          <a:bodyPr/>
          <a:lstStyle/>
          <a:p>
            <a:fld id="{A9514DAA-79F2-4DF2-8407-B9E0048B8FCE}" type="slidenum">
              <a:rPr lang="fr-FR" smtClean="0"/>
              <a:t>3</a:t>
            </a:fld>
            <a:endParaRPr lang="fr-FR"/>
          </a:p>
        </p:txBody>
      </p:sp>
    </p:spTree>
    <p:extLst>
      <p:ext uri="{BB962C8B-B14F-4D97-AF65-F5344CB8AC3E}">
        <p14:creationId xmlns:p14="http://schemas.microsoft.com/office/powerpoint/2010/main" val="440543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C3E1ED-D0AC-80F2-06ED-52A591A9E4D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E7F5D4D-BA83-949C-D117-A179B719BC32}"/>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B207522F-8626-7F90-8D96-2DE479ECDBB9}"/>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079FA85D-0E21-AB30-B3E9-A262A05418E0}"/>
              </a:ext>
            </a:extLst>
          </p:cNvPr>
          <p:cNvSpPr>
            <a:spLocks noGrp="1"/>
          </p:cNvSpPr>
          <p:nvPr>
            <p:ph type="sldNum" sz="quarter" idx="5"/>
          </p:nvPr>
        </p:nvSpPr>
        <p:spPr/>
        <p:txBody>
          <a:bodyPr/>
          <a:lstStyle/>
          <a:p>
            <a:fld id="{A9514DAA-79F2-4DF2-8407-B9E0048B8FCE}" type="slidenum">
              <a:rPr lang="fr-FR" smtClean="0"/>
              <a:t>4</a:t>
            </a:fld>
            <a:endParaRPr lang="fr-FR"/>
          </a:p>
        </p:txBody>
      </p:sp>
    </p:spTree>
    <p:extLst>
      <p:ext uri="{BB962C8B-B14F-4D97-AF65-F5344CB8AC3E}">
        <p14:creationId xmlns:p14="http://schemas.microsoft.com/office/powerpoint/2010/main" val="37662576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9514DAA-79F2-4DF2-8407-B9E0048B8FCE}" type="slidenum">
              <a:rPr lang="fr-FR" smtClean="0"/>
              <a:t>5</a:t>
            </a:fld>
            <a:endParaRPr lang="fr-FR"/>
          </a:p>
        </p:txBody>
      </p:sp>
    </p:spTree>
    <p:extLst>
      <p:ext uri="{BB962C8B-B14F-4D97-AF65-F5344CB8AC3E}">
        <p14:creationId xmlns:p14="http://schemas.microsoft.com/office/powerpoint/2010/main" val="8263898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8A4D0D-BBE8-940E-7B1C-3C178F354EB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6180223-0647-B494-C800-E9235077EA08}"/>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E1959B75-F996-A040-E501-4D9A7EA50865}"/>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3B4A51C0-2E98-45B7-2A5B-72C1996F4298}"/>
              </a:ext>
            </a:extLst>
          </p:cNvPr>
          <p:cNvSpPr>
            <a:spLocks noGrp="1"/>
          </p:cNvSpPr>
          <p:nvPr>
            <p:ph type="sldNum" sz="quarter" idx="5"/>
          </p:nvPr>
        </p:nvSpPr>
        <p:spPr/>
        <p:txBody>
          <a:bodyPr/>
          <a:lstStyle/>
          <a:p>
            <a:fld id="{A9514DAA-79F2-4DF2-8407-B9E0048B8FCE}" type="slidenum">
              <a:rPr lang="fr-FR" smtClean="0"/>
              <a:t>6</a:t>
            </a:fld>
            <a:endParaRPr lang="fr-FR"/>
          </a:p>
        </p:txBody>
      </p:sp>
    </p:spTree>
    <p:extLst>
      <p:ext uri="{BB962C8B-B14F-4D97-AF65-F5344CB8AC3E}">
        <p14:creationId xmlns:p14="http://schemas.microsoft.com/office/powerpoint/2010/main" val="11244423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F44137-FB02-D216-D94B-AC5D6A356E8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C740136-1AAB-E162-8997-E092578DFB4C}"/>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2DBD8875-C262-FE30-B7CF-94AE697F6223}"/>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A51CE640-0BC2-4E12-609B-FAFAF745E632}"/>
              </a:ext>
            </a:extLst>
          </p:cNvPr>
          <p:cNvSpPr>
            <a:spLocks noGrp="1"/>
          </p:cNvSpPr>
          <p:nvPr>
            <p:ph type="sldNum" sz="quarter" idx="5"/>
          </p:nvPr>
        </p:nvSpPr>
        <p:spPr/>
        <p:txBody>
          <a:bodyPr/>
          <a:lstStyle/>
          <a:p>
            <a:fld id="{A9514DAA-79F2-4DF2-8407-B9E0048B8FCE}" type="slidenum">
              <a:rPr lang="fr-FR" smtClean="0"/>
              <a:t>7</a:t>
            </a:fld>
            <a:endParaRPr lang="fr-FR"/>
          </a:p>
        </p:txBody>
      </p:sp>
    </p:spTree>
    <p:extLst>
      <p:ext uri="{BB962C8B-B14F-4D97-AF65-F5344CB8AC3E}">
        <p14:creationId xmlns:p14="http://schemas.microsoft.com/office/powerpoint/2010/main" val="10063626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64B809-26F3-3BA9-A706-CD41990062C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E36D7B0-7363-D5FF-6C0A-E9620363507B}"/>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647EF868-8528-5E4D-876F-988C5CAF99B0}"/>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B14109D3-04E5-A490-73F7-BDAFB98D3562}"/>
              </a:ext>
            </a:extLst>
          </p:cNvPr>
          <p:cNvSpPr>
            <a:spLocks noGrp="1"/>
          </p:cNvSpPr>
          <p:nvPr>
            <p:ph type="sldNum" sz="quarter" idx="5"/>
          </p:nvPr>
        </p:nvSpPr>
        <p:spPr/>
        <p:txBody>
          <a:bodyPr/>
          <a:lstStyle/>
          <a:p>
            <a:fld id="{A9514DAA-79F2-4DF2-8407-B9E0048B8FCE}" type="slidenum">
              <a:rPr lang="fr-FR" smtClean="0"/>
              <a:t>8</a:t>
            </a:fld>
            <a:endParaRPr lang="fr-FR"/>
          </a:p>
        </p:txBody>
      </p:sp>
    </p:spTree>
    <p:extLst>
      <p:ext uri="{BB962C8B-B14F-4D97-AF65-F5344CB8AC3E}">
        <p14:creationId xmlns:p14="http://schemas.microsoft.com/office/powerpoint/2010/main" val="6347194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FB2C8D-160C-3131-297B-B0892D02762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F81DF1A-789A-4A6F-839C-B802571926A8}"/>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7660748A-6245-EA2F-C977-DE50519459AD}"/>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17011315-C77E-8DCA-9396-765564F61084}"/>
              </a:ext>
            </a:extLst>
          </p:cNvPr>
          <p:cNvSpPr>
            <a:spLocks noGrp="1"/>
          </p:cNvSpPr>
          <p:nvPr>
            <p:ph type="sldNum" sz="quarter" idx="5"/>
          </p:nvPr>
        </p:nvSpPr>
        <p:spPr/>
        <p:txBody>
          <a:bodyPr/>
          <a:lstStyle/>
          <a:p>
            <a:fld id="{A9514DAA-79F2-4DF2-8407-B9E0048B8FCE}" type="slidenum">
              <a:rPr lang="fr-FR" smtClean="0"/>
              <a:t>9</a:t>
            </a:fld>
            <a:endParaRPr lang="fr-FR"/>
          </a:p>
        </p:txBody>
      </p:sp>
    </p:spTree>
    <p:extLst>
      <p:ext uri="{BB962C8B-B14F-4D97-AF65-F5344CB8AC3E}">
        <p14:creationId xmlns:p14="http://schemas.microsoft.com/office/powerpoint/2010/main" val="15881895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EBD2EA-9007-675C-EA6C-DFAF42954DB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2ED4BF7-EB7F-A49C-9617-35574237C044}"/>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9C7073CC-E172-484F-28FC-473FCACD7DE2}"/>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3BD2402C-CDDA-E448-5A9D-9A1FD64CDC88}"/>
              </a:ext>
            </a:extLst>
          </p:cNvPr>
          <p:cNvSpPr>
            <a:spLocks noGrp="1"/>
          </p:cNvSpPr>
          <p:nvPr>
            <p:ph type="sldNum" sz="quarter" idx="5"/>
          </p:nvPr>
        </p:nvSpPr>
        <p:spPr/>
        <p:txBody>
          <a:bodyPr/>
          <a:lstStyle/>
          <a:p>
            <a:fld id="{A9514DAA-79F2-4DF2-8407-B9E0048B8FCE}" type="slidenum">
              <a:rPr lang="fr-FR" smtClean="0"/>
              <a:t>10</a:t>
            </a:fld>
            <a:endParaRPr lang="fr-FR"/>
          </a:p>
        </p:txBody>
      </p:sp>
    </p:spTree>
    <p:extLst>
      <p:ext uri="{BB962C8B-B14F-4D97-AF65-F5344CB8AC3E}">
        <p14:creationId xmlns:p14="http://schemas.microsoft.com/office/powerpoint/2010/main" val="27442415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B07718A-E706-88C2-46CD-56A4320BE3D5}"/>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D4744567-0FA8-45CF-2CA7-AF5E14B5C7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DBA6E09E-505A-EF4B-A45A-3AE8D23049A4}"/>
              </a:ext>
            </a:extLst>
          </p:cNvPr>
          <p:cNvSpPr>
            <a:spLocks noGrp="1"/>
          </p:cNvSpPr>
          <p:nvPr>
            <p:ph type="dt" sz="half" idx="10"/>
          </p:nvPr>
        </p:nvSpPr>
        <p:spPr/>
        <p:txBody>
          <a:bodyPr/>
          <a:lstStyle/>
          <a:p>
            <a:fld id="{0B6E165A-5F21-41A1-956C-0468BA4BED48}" type="datetimeFigureOut">
              <a:rPr lang="fr-FR" smtClean="0"/>
              <a:t>25/09/2025</a:t>
            </a:fld>
            <a:endParaRPr lang="fr-FR"/>
          </a:p>
        </p:txBody>
      </p:sp>
      <p:sp>
        <p:nvSpPr>
          <p:cNvPr id="5" name="Espace réservé du pied de page 4">
            <a:extLst>
              <a:ext uri="{FF2B5EF4-FFF2-40B4-BE49-F238E27FC236}">
                <a16:creationId xmlns:a16="http://schemas.microsoft.com/office/drawing/2014/main" id="{AED404B2-FE02-015A-F266-2FE7A81C645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D1A471D-62C6-340A-1FCE-A89BC79B39DA}"/>
              </a:ext>
            </a:extLst>
          </p:cNvPr>
          <p:cNvSpPr>
            <a:spLocks noGrp="1"/>
          </p:cNvSpPr>
          <p:nvPr>
            <p:ph type="sldNum" sz="quarter" idx="12"/>
          </p:nvPr>
        </p:nvSpPr>
        <p:spPr/>
        <p:txBody>
          <a:bodyPr/>
          <a:lstStyle/>
          <a:p>
            <a:fld id="{EFE2108C-A1EB-4BD8-AB04-B91ABDE2B546}" type="slidenum">
              <a:rPr lang="fr-FR" smtClean="0"/>
              <a:t>‹N°›</a:t>
            </a:fld>
            <a:endParaRPr lang="fr-FR"/>
          </a:p>
        </p:txBody>
      </p:sp>
    </p:spTree>
    <p:extLst>
      <p:ext uri="{BB962C8B-B14F-4D97-AF65-F5344CB8AC3E}">
        <p14:creationId xmlns:p14="http://schemas.microsoft.com/office/powerpoint/2010/main" val="2766407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338F68-DBF1-EF69-5727-C0103B96E75C}"/>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95B4F6F0-BA36-08A1-8874-FC250EA25FC7}"/>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89B1C35-95F9-305F-C1A1-8797CEA12F41}"/>
              </a:ext>
            </a:extLst>
          </p:cNvPr>
          <p:cNvSpPr>
            <a:spLocks noGrp="1"/>
          </p:cNvSpPr>
          <p:nvPr>
            <p:ph type="dt" sz="half" idx="10"/>
          </p:nvPr>
        </p:nvSpPr>
        <p:spPr/>
        <p:txBody>
          <a:bodyPr/>
          <a:lstStyle/>
          <a:p>
            <a:fld id="{0B6E165A-5F21-41A1-956C-0468BA4BED48}" type="datetimeFigureOut">
              <a:rPr lang="fr-FR" smtClean="0"/>
              <a:t>25/09/2025</a:t>
            </a:fld>
            <a:endParaRPr lang="fr-FR"/>
          </a:p>
        </p:txBody>
      </p:sp>
      <p:sp>
        <p:nvSpPr>
          <p:cNvPr id="5" name="Espace réservé du pied de page 4">
            <a:extLst>
              <a:ext uri="{FF2B5EF4-FFF2-40B4-BE49-F238E27FC236}">
                <a16:creationId xmlns:a16="http://schemas.microsoft.com/office/drawing/2014/main" id="{BF3A9CB5-5D6A-6404-CA79-D82F0A58D7A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1E1DFBD-4C28-9AE3-C42C-0C4BBCAD53A1}"/>
              </a:ext>
            </a:extLst>
          </p:cNvPr>
          <p:cNvSpPr>
            <a:spLocks noGrp="1"/>
          </p:cNvSpPr>
          <p:nvPr>
            <p:ph type="sldNum" sz="quarter" idx="12"/>
          </p:nvPr>
        </p:nvSpPr>
        <p:spPr/>
        <p:txBody>
          <a:bodyPr/>
          <a:lstStyle/>
          <a:p>
            <a:fld id="{EFE2108C-A1EB-4BD8-AB04-B91ABDE2B546}" type="slidenum">
              <a:rPr lang="fr-FR" smtClean="0"/>
              <a:t>‹N°›</a:t>
            </a:fld>
            <a:endParaRPr lang="fr-FR"/>
          </a:p>
        </p:txBody>
      </p:sp>
    </p:spTree>
    <p:extLst>
      <p:ext uri="{BB962C8B-B14F-4D97-AF65-F5344CB8AC3E}">
        <p14:creationId xmlns:p14="http://schemas.microsoft.com/office/powerpoint/2010/main" val="1308751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A676A820-36EC-18F7-7F17-13052D5802AD}"/>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B3D1EDDC-DA52-F470-0C3A-AAD4A1B6AEBB}"/>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D8D2A56-F724-D135-77A1-26C47A0D0808}"/>
              </a:ext>
            </a:extLst>
          </p:cNvPr>
          <p:cNvSpPr>
            <a:spLocks noGrp="1"/>
          </p:cNvSpPr>
          <p:nvPr>
            <p:ph type="dt" sz="half" idx="10"/>
          </p:nvPr>
        </p:nvSpPr>
        <p:spPr/>
        <p:txBody>
          <a:bodyPr/>
          <a:lstStyle/>
          <a:p>
            <a:fld id="{0B6E165A-5F21-41A1-956C-0468BA4BED48}" type="datetimeFigureOut">
              <a:rPr lang="fr-FR" smtClean="0"/>
              <a:t>25/09/2025</a:t>
            </a:fld>
            <a:endParaRPr lang="fr-FR"/>
          </a:p>
        </p:txBody>
      </p:sp>
      <p:sp>
        <p:nvSpPr>
          <p:cNvPr id="5" name="Espace réservé du pied de page 4">
            <a:extLst>
              <a:ext uri="{FF2B5EF4-FFF2-40B4-BE49-F238E27FC236}">
                <a16:creationId xmlns:a16="http://schemas.microsoft.com/office/drawing/2014/main" id="{35031579-450E-DE06-8AB0-A9F40B03667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B30A9B6-387A-1786-19B5-5D7ACC706E1F}"/>
              </a:ext>
            </a:extLst>
          </p:cNvPr>
          <p:cNvSpPr>
            <a:spLocks noGrp="1"/>
          </p:cNvSpPr>
          <p:nvPr>
            <p:ph type="sldNum" sz="quarter" idx="12"/>
          </p:nvPr>
        </p:nvSpPr>
        <p:spPr/>
        <p:txBody>
          <a:bodyPr/>
          <a:lstStyle/>
          <a:p>
            <a:fld id="{EFE2108C-A1EB-4BD8-AB04-B91ABDE2B546}" type="slidenum">
              <a:rPr lang="fr-FR" smtClean="0"/>
              <a:t>‹N°›</a:t>
            </a:fld>
            <a:endParaRPr lang="fr-FR"/>
          </a:p>
        </p:txBody>
      </p:sp>
    </p:spTree>
    <p:extLst>
      <p:ext uri="{BB962C8B-B14F-4D97-AF65-F5344CB8AC3E}">
        <p14:creationId xmlns:p14="http://schemas.microsoft.com/office/powerpoint/2010/main" val="3052692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1BABA8-381F-E72F-3670-1012778D494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2D01DA4A-6848-B54C-06D6-9D07E233B604}"/>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B42DD5E-AFCA-F42E-A067-03DF519D98C4}"/>
              </a:ext>
            </a:extLst>
          </p:cNvPr>
          <p:cNvSpPr>
            <a:spLocks noGrp="1"/>
          </p:cNvSpPr>
          <p:nvPr>
            <p:ph type="dt" sz="half" idx="10"/>
          </p:nvPr>
        </p:nvSpPr>
        <p:spPr/>
        <p:txBody>
          <a:bodyPr/>
          <a:lstStyle/>
          <a:p>
            <a:fld id="{0B6E165A-5F21-41A1-956C-0468BA4BED48}" type="datetimeFigureOut">
              <a:rPr lang="fr-FR" smtClean="0"/>
              <a:t>25/09/2025</a:t>
            </a:fld>
            <a:endParaRPr lang="fr-FR"/>
          </a:p>
        </p:txBody>
      </p:sp>
      <p:sp>
        <p:nvSpPr>
          <p:cNvPr id="5" name="Espace réservé du pied de page 4">
            <a:extLst>
              <a:ext uri="{FF2B5EF4-FFF2-40B4-BE49-F238E27FC236}">
                <a16:creationId xmlns:a16="http://schemas.microsoft.com/office/drawing/2014/main" id="{8EB85906-CF5A-1C84-A99E-F61DE61B7E0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259E82C-EA9C-80B2-B703-C4D00C43EF3F}"/>
              </a:ext>
            </a:extLst>
          </p:cNvPr>
          <p:cNvSpPr>
            <a:spLocks noGrp="1"/>
          </p:cNvSpPr>
          <p:nvPr>
            <p:ph type="sldNum" sz="quarter" idx="12"/>
          </p:nvPr>
        </p:nvSpPr>
        <p:spPr/>
        <p:txBody>
          <a:bodyPr/>
          <a:lstStyle/>
          <a:p>
            <a:fld id="{EFE2108C-A1EB-4BD8-AB04-B91ABDE2B546}" type="slidenum">
              <a:rPr lang="fr-FR" smtClean="0"/>
              <a:t>‹N°›</a:t>
            </a:fld>
            <a:endParaRPr lang="fr-FR"/>
          </a:p>
        </p:txBody>
      </p:sp>
    </p:spTree>
    <p:extLst>
      <p:ext uri="{BB962C8B-B14F-4D97-AF65-F5344CB8AC3E}">
        <p14:creationId xmlns:p14="http://schemas.microsoft.com/office/powerpoint/2010/main" val="2012899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BE8AB8A-266E-8A3A-CA73-D4E2E2DB567C}"/>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C8E3E6B9-C107-6991-33C6-D76FFF2E7E7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213114DE-21D8-9F96-08B2-C820445658DA}"/>
              </a:ext>
            </a:extLst>
          </p:cNvPr>
          <p:cNvSpPr>
            <a:spLocks noGrp="1"/>
          </p:cNvSpPr>
          <p:nvPr>
            <p:ph type="dt" sz="half" idx="10"/>
          </p:nvPr>
        </p:nvSpPr>
        <p:spPr/>
        <p:txBody>
          <a:bodyPr/>
          <a:lstStyle/>
          <a:p>
            <a:fld id="{0B6E165A-5F21-41A1-956C-0468BA4BED48}" type="datetimeFigureOut">
              <a:rPr lang="fr-FR" smtClean="0"/>
              <a:t>25/09/2025</a:t>
            </a:fld>
            <a:endParaRPr lang="fr-FR"/>
          </a:p>
        </p:txBody>
      </p:sp>
      <p:sp>
        <p:nvSpPr>
          <p:cNvPr id="5" name="Espace réservé du pied de page 4">
            <a:extLst>
              <a:ext uri="{FF2B5EF4-FFF2-40B4-BE49-F238E27FC236}">
                <a16:creationId xmlns:a16="http://schemas.microsoft.com/office/drawing/2014/main" id="{B7E18F36-0E1D-3278-EC2A-238EB11A821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436873D-9C3A-39D5-7D6D-6171C8E83596}"/>
              </a:ext>
            </a:extLst>
          </p:cNvPr>
          <p:cNvSpPr>
            <a:spLocks noGrp="1"/>
          </p:cNvSpPr>
          <p:nvPr>
            <p:ph type="sldNum" sz="quarter" idx="12"/>
          </p:nvPr>
        </p:nvSpPr>
        <p:spPr/>
        <p:txBody>
          <a:bodyPr/>
          <a:lstStyle/>
          <a:p>
            <a:fld id="{EFE2108C-A1EB-4BD8-AB04-B91ABDE2B546}" type="slidenum">
              <a:rPr lang="fr-FR" smtClean="0"/>
              <a:t>‹N°›</a:t>
            </a:fld>
            <a:endParaRPr lang="fr-FR"/>
          </a:p>
        </p:txBody>
      </p:sp>
    </p:spTree>
    <p:extLst>
      <p:ext uri="{BB962C8B-B14F-4D97-AF65-F5344CB8AC3E}">
        <p14:creationId xmlns:p14="http://schemas.microsoft.com/office/powerpoint/2010/main" val="2660547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3A85E4-1E2B-8D9E-A9DC-1CD1DFD8DE0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B170C12D-D53A-1185-F283-3E3CF7BD9937}"/>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20F3D59C-80BE-790A-C184-37C0A555E92B}"/>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D2060BD7-433F-6A55-31FB-75D8B1187763}"/>
              </a:ext>
            </a:extLst>
          </p:cNvPr>
          <p:cNvSpPr>
            <a:spLocks noGrp="1"/>
          </p:cNvSpPr>
          <p:nvPr>
            <p:ph type="dt" sz="half" idx="10"/>
          </p:nvPr>
        </p:nvSpPr>
        <p:spPr/>
        <p:txBody>
          <a:bodyPr/>
          <a:lstStyle/>
          <a:p>
            <a:fld id="{0B6E165A-5F21-41A1-956C-0468BA4BED48}" type="datetimeFigureOut">
              <a:rPr lang="fr-FR" smtClean="0"/>
              <a:t>25/09/2025</a:t>
            </a:fld>
            <a:endParaRPr lang="fr-FR"/>
          </a:p>
        </p:txBody>
      </p:sp>
      <p:sp>
        <p:nvSpPr>
          <p:cNvPr id="6" name="Espace réservé du pied de page 5">
            <a:extLst>
              <a:ext uri="{FF2B5EF4-FFF2-40B4-BE49-F238E27FC236}">
                <a16:creationId xmlns:a16="http://schemas.microsoft.com/office/drawing/2014/main" id="{38A342BD-CF95-4EFD-E0D4-9ABF58BCAFF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0D39CD9-A858-B5B0-1C87-262AEF9748E1}"/>
              </a:ext>
            </a:extLst>
          </p:cNvPr>
          <p:cNvSpPr>
            <a:spLocks noGrp="1"/>
          </p:cNvSpPr>
          <p:nvPr>
            <p:ph type="sldNum" sz="quarter" idx="12"/>
          </p:nvPr>
        </p:nvSpPr>
        <p:spPr/>
        <p:txBody>
          <a:bodyPr/>
          <a:lstStyle/>
          <a:p>
            <a:fld id="{EFE2108C-A1EB-4BD8-AB04-B91ABDE2B546}" type="slidenum">
              <a:rPr lang="fr-FR" smtClean="0"/>
              <a:t>‹N°›</a:t>
            </a:fld>
            <a:endParaRPr lang="fr-FR"/>
          </a:p>
        </p:txBody>
      </p:sp>
    </p:spTree>
    <p:extLst>
      <p:ext uri="{BB962C8B-B14F-4D97-AF65-F5344CB8AC3E}">
        <p14:creationId xmlns:p14="http://schemas.microsoft.com/office/powerpoint/2010/main" val="3238908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24CC966-5B30-9558-DD79-AEAF8D327E7F}"/>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C730B032-FCA1-6B1E-816E-CE016BFB1F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EC49756D-2A8E-75AA-DB1E-5ED27E4CC0B1}"/>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E3C2E0BD-6CC9-1317-2273-B8C5F2F03B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2E90CC9C-6385-040F-A889-85F07C7A198A}"/>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1196901A-2B4A-594C-C7AD-84EB841CB459}"/>
              </a:ext>
            </a:extLst>
          </p:cNvPr>
          <p:cNvSpPr>
            <a:spLocks noGrp="1"/>
          </p:cNvSpPr>
          <p:nvPr>
            <p:ph type="dt" sz="half" idx="10"/>
          </p:nvPr>
        </p:nvSpPr>
        <p:spPr/>
        <p:txBody>
          <a:bodyPr/>
          <a:lstStyle/>
          <a:p>
            <a:fld id="{0B6E165A-5F21-41A1-956C-0468BA4BED48}" type="datetimeFigureOut">
              <a:rPr lang="fr-FR" smtClean="0"/>
              <a:t>25/09/2025</a:t>
            </a:fld>
            <a:endParaRPr lang="fr-FR"/>
          </a:p>
        </p:txBody>
      </p:sp>
      <p:sp>
        <p:nvSpPr>
          <p:cNvPr id="8" name="Espace réservé du pied de page 7">
            <a:extLst>
              <a:ext uri="{FF2B5EF4-FFF2-40B4-BE49-F238E27FC236}">
                <a16:creationId xmlns:a16="http://schemas.microsoft.com/office/drawing/2014/main" id="{CE4C3A08-8182-7255-AC1F-8AD4CF2BEE6E}"/>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CC796DD6-0767-B775-295A-7041ACE274E9}"/>
              </a:ext>
            </a:extLst>
          </p:cNvPr>
          <p:cNvSpPr>
            <a:spLocks noGrp="1"/>
          </p:cNvSpPr>
          <p:nvPr>
            <p:ph type="sldNum" sz="quarter" idx="12"/>
          </p:nvPr>
        </p:nvSpPr>
        <p:spPr/>
        <p:txBody>
          <a:bodyPr/>
          <a:lstStyle/>
          <a:p>
            <a:fld id="{EFE2108C-A1EB-4BD8-AB04-B91ABDE2B546}" type="slidenum">
              <a:rPr lang="fr-FR" smtClean="0"/>
              <a:t>‹N°›</a:t>
            </a:fld>
            <a:endParaRPr lang="fr-FR"/>
          </a:p>
        </p:txBody>
      </p:sp>
    </p:spTree>
    <p:extLst>
      <p:ext uri="{BB962C8B-B14F-4D97-AF65-F5344CB8AC3E}">
        <p14:creationId xmlns:p14="http://schemas.microsoft.com/office/powerpoint/2010/main" val="898386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29ECE9-BC49-DFC2-DFA4-7D48932C3227}"/>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D2FA4A31-18F9-74F2-D3DB-970D5E295686}"/>
              </a:ext>
            </a:extLst>
          </p:cNvPr>
          <p:cNvSpPr>
            <a:spLocks noGrp="1"/>
          </p:cNvSpPr>
          <p:nvPr>
            <p:ph type="dt" sz="half" idx="10"/>
          </p:nvPr>
        </p:nvSpPr>
        <p:spPr/>
        <p:txBody>
          <a:bodyPr/>
          <a:lstStyle/>
          <a:p>
            <a:fld id="{0B6E165A-5F21-41A1-956C-0468BA4BED48}" type="datetimeFigureOut">
              <a:rPr lang="fr-FR" smtClean="0"/>
              <a:t>25/09/2025</a:t>
            </a:fld>
            <a:endParaRPr lang="fr-FR"/>
          </a:p>
        </p:txBody>
      </p:sp>
      <p:sp>
        <p:nvSpPr>
          <p:cNvPr id="4" name="Espace réservé du pied de page 3">
            <a:extLst>
              <a:ext uri="{FF2B5EF4-FFF2-40B4-BE49-F238E27FC236}">
                <a16:creationId xmlns:a16="http://schemas.microsoft.com/office/drawing/2014/main" id="{ECF63FE2-53AF-BDB5-BB00-753584F1E373}"/>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7D9DD572-E92E-F34F-A32F-399D6D6BB532}"/>
              </a:ext>
            </a:extLst>
          </p:cNvPr>
          <p:cNvSpPr>
            <a:spLocks noGrp="1"/>
          </p:cNvSpPr>
          <p:nvPr>
            <p:ph type="sldNum" sz="quarter" idx="12"/>
          </p:nvPr>
        </p:nvSpPr>
        <p:spPr/>
        <p:txBody>
          <a:bodyPr/>
          <a:lstStyle/>
          <a:p>
            <a:fld id="{EFE2108C-A1EB-4BD8-AB04-B91ABDE2B546}" type="slidenum">
              <a:rPr lang="fr-FR" smtClean="0"/>
              <a:t>‹N°›</a:t>
            </a:fld>
            <a:endParaRPr lang="fr-FR"/>
          </a:p>
        </p:txBody>
      </p:sp>
    </p:spTree>
    <p:extLst>
      <p:ext uri="{BB962C8B-B14F-4D97-AF65-F5344CB8AC3E}">
        <p14:creationId xmlns:p14="http://schemas.microsoft.com/office/powerpoint/2010/main" val="3527058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5433D928-E4E1-0321-A123-12196DFE4397}"/>
              </a:ext>
            </a:extLst>
          </p:cNvPr>
          <p:cNvSpPr>
            <a:spLocks noGrp="1"/>
          </p:cNvSpPr>
          <p:nvPr>
            <p:ph type="dt" sz="half" idx="10"/>
          </p:nvPr>
        </p:nvSpPr>
        <p:spPr/>
        <p:txBody>
          <a:bodyPr/>
          <a:lstStyle/>
          <a:p>
            <a:fld id="{0B6E165A-5F21-41A1-956C-0468BA4BED48}" type="datetimeFigureOut">
              <a:rPr lang="fr-FR" smtClean="0"/>
              <a:t>25/09/2025</a:t>
            </a:fld>
            <a:endParaRPr lang="fr-FR"/>
          </a:p>
        </p:txBody>
      </p:sp>
      <p:sp>
        <p:nvSpPr>
          <p:cNvPr id="3" name="Espace réservé du pied de page 2">
            <a:extLst>
              <a:ext uri="{FF2B5EF4-FFF2-40B4-BE49-F238E27FC236}">
                <a16:creationId xmlns:a16="http://schemas.microsoft.com/office/drawing/2014/main" id="{612AA6F1-B5C0-2CAA-70A6-2AD693BE3D55}"/>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889921F9-9C47-C514-4FD8-0B381EC3575C}"/>
              </a:ext>
            </a:extLst>
          </p:cNvPr>
          <p:cNvSpPr>
            <a:spLocks noGrp="1"/>
          </p:cNvSpPr>
          <p:nvPr>
            <p:ph type="sldNum" sz="quarter" idx="12"/>
          </p:nvPr>
        </p:nvSpPr>
        <p:spPr/>
        <p:txBody>
          <a:bodyPr/>
          <a:lstStyle/>
          <a:p>
            <a:fld id="{EFE2108C-A1EB-4BD8-AB04-B91ABDE2B546}" type="slidenum">
              <a:rPr lang="fr-FR" smtClean="0"/>
              <a:t>‹N°›</a:t>
            </a:fld>
            <a:endParaRPr lang="fr-FR"/>
          </a:p>
        </p:txBody>
      </p:sp>
    </p:spTree>
    <p:extLst>
      <p:ext uri="{BB962C8B-B14F-4D97-AF65-F5344CB8AC3E}">
        <p14:creationId xmlns:p14="http://schemas.microsoft.com/office/powerpoint/2010/main" val="3254134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45A680-2E06-3ADD-F5DF-C2776179943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F7D061B8-FDA8-A70F-F9F3-DE69EFD1C3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E0CFD1CD-D0CE-2086-966A-ECE662470C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29D5D8AF-39B5-A186-C742-ACA3C1145C69}"/>
              </a:ext>
            </a:extLst>
          </p:cNvPr>
          <p:cNvSpPr>
            <a:spLocks noGrp="1"/>
          </p:cNvSpPr>
          <p:nvPr>
            <p:ph type="dt" sz="half" idx="10"/>
          </p:nvPr>
        </p:nvSpPr>
        <p:spPr/>
        <p:txBody>
          <a:bodyPr/>
          <a:lstStyle/>
          <a:p>
            <a:fld id="{0B6E165A-5F21-41A1-956C-0468BA4BED48}" type="datetimeFigureOut">
              <a:rPr lang="fr-FR" smtClean="0"/>
              <a:t>25/09/2025</a:t>
            </a:fld>
            <a:endParaRPr lang="fr-FR"/>
          </a:p>
        </p:txBody>
      </p:sp>
      <p:sp>
        <p:nvSpPr>
          <p:cNvPr id="6" name="Espace réservé du pied de page 5">
            <a:extLst>
              <a:ext uri="{FF2B5EF4-FFF2-40B4-BE49-F238E27FC236}">
                <a16:creationId xmlns:a16="http://schemas.microsoft.com/office/drawing/2014/main" id="{F2D66113-C697-DEB7-9D8C-C679B89992D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9E86CD7-6CCF-5DBA-9772-554D7A49FDDC}"/>
              </a:ext>
            </a:extLst>
          </p:cNvPr>
          <p:cNvSpPr>
            <a:spLocks noGrp="1"/>
          </p:cNvSpPr>
          <p:nvPr>
            <p:ph type="sldNum" sz="quarter" idx="12"/>
          </p:nvPr>
        </p:nvSpPr>
        <p:spPr/>
        <p:txBody>
          <a:bodyPr/>
          <a:lstStyle/>
          <a:p>
            <a:fld id="{EFE2108C-A1EB-4BD8-AB04-B91ABDE2B546}" type="slidenum">
              <a:rPr lang="fr-FR" smtClean="0"/>
              <a:t>‹N°›</a:t>
            </a:fld>
            <a:endParaRPr lang="fr-FR"/>
          </a:p>
        </p:txBody>
      </p:sp>
    </p:spTree>
    <p:extLst>
      <p:ext uri="{BB962C8B-B14F-4D97-AF65-F5344CB8AC3E}">
        <p14:creationId xmlns:p14="http://schemas.microsoft.com/office/powerpoint/2010/main" val="2771161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1676E9-E481-F997-0D6A-E2EB5A92A315}"/>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62CD2C7D-68C9-8197-BA53-EA4FFF1030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4" name="Espace réservé du texte 3">
            <a:extLst>
              <a:ext uri="{FF2B5EF4-FFF2-40B4-BE49-F238E27FC236}">
                <a16:creationId xmlns:a16="http://schemas.microsoft.com/office/drawing/2014/main" id="{7FF68285-A36D-A780-23C2-E355795FFF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E9DE3315-C193-27D7-41DC-BC42976CBB74}"/>
              </a:ext>
            </a:extLst>
          </p:cNvPr>
          <p:cNvSpPr>
            <a:spLocks noGrp="1"/>
          </p:cNvSpPr>
          <p:nvPr>
            <p:ph type="dt" sz="half" idx="10"/>
          </p:nvPr>
        </p:nvSpPr>
        <p:spPr/>
        <p:txBody>
          <a:bodyPr/>
          <a:lstStyle/>
          <a:p>
            <a:fld id="{0B6E165A-5F21-41A1-956C-0468BA4BED48}" type="datetimeFigureOut">
              <a:rPr lang="fr-FR" smtClean="0"/>
              <a:t>25/09/2025</a:t>
            </a:fld>
            <a:endParaRPr lang="fr-FR"/>
          </a:p>
        </p:txBody>
      </p:sp>
      <p:sp>
        <p:nvSpPr>
          <p:cNvPr id="6" name="Espace réservé du pied de page 5">
            <a:extLst>
              <a:ext uri="{FF2B5EF4-FFF2-40B4-BE49-F238E27FC236}">
                <a16:creationId xmlns:a16="http://schemas.microsoft.com/office/drawing/2014/main" id="{C0076D6D-B9D1-1DA0-60D3-02D2A6C1586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EEDCFD9-B3EC-62E2-A7A4-E8A8FFA3050F}"/>
              </a:ext>
            </a:extLst>
          </p:cNvPr>
          <p:cNvSpPr>
            <a:spLocks noGrp="1"/>
          </p:cNvSpPr>
          <p:nvPr>
            <p:ph type="sldNum" sz="quarter" idx="12"/>
          </p:nvPr>
        </p:nvSpPr>
        <p:spPr/>
        <p:txBody>
          <a:bodyPr/>
          <a:lstStyle/>
          <a:p>
            <a:fld id="{EFE2108C-A1EB-4BD8-AB04-B91ABDE2B546}" type="slidenum">
              <a:rPr lang="fr-FR" smtClean="0"/>
              <a:t>‹N°›</a:t>
            </a:fld>
            <a:endParaRPr lang="fr-FR"/>
          </a:p>
        </p:txBody>
      </p:sp>
    </p:spTree>
    <p:extLst>
      <p:ext uri="{BB962C8B-B14F-4D97-AF65-F5344CB8AC3E}">
        <p14:creationId xmlns:p14="http://schemas.microsoft.com/office/powerpoint/2010/main" val="266571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DDF29D07-E9CF-B963-8CA4-22B4CBB178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7066424A-19BC-3F73-7EE1-E3C21E8D40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3AC7379-33CF-EA56-4F30-AD21B5B8B4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B6E165A-5F21-41A1-956C-0468BA4BED48}" type="datetimeFigureOut">
              <a:rPr lang="fr-FR" smtClean="0"/>
              <a:t>25/09/2025</a:t>
            </a:fld>
            <a:endParaRPr lang="fr-FR"/>
          </a:p>
        </p:txBody>
      </p:sp>
      <p:sp>
        <p:nvSpPr>
          <p:cNvPr id="5" name="Espace réservé du pied de page 4">
            <a:extLst>
              <a:ext uri="{FF2B5EF4-FFF2-40B4-BE49-F238E27FC236}">
                <a16:creationId xmlns:a16="http://schemas.microsoft.com/office/drawing/2014/main" id="{D7FF30E4-703F-E571-F08C-A1BE5F3161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41E6DE04-1A38-F41A-D0EB-29D3FB9E88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FE2108C-A1EB-4BD8-AB04-B91ABDE2B546}" type="slidenum">
              <a:rPr lang="fr-FR" smtClean="0"/>
              <a:t>‹N°›</a:t>
            </a:fld>
            <a:endParaRPr lang="fr-FR"/>
          </a:p>
        </p:txBody>
      </p:sp>
    </p:spTree>
    <p:extLst>
      <p:ext uri="{BB962C8B-B14F-4D97-AF65-F5344CB8AC3E}">
        <p14:creationId xmlns:p14="http://schemas.microsoft.com/office/powerpoint/2010/main" val="28167909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youtu.be/Sd3bGzzW1lw?si=ZMAb9T31kIXB4CFx"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A96242-15FB-92DE-4D15-82EDC68EA129}"/>
            </a:ext>
          </a:extLst>
        </p:cNvPr>
        <p:cNvGrpSpPr/>
        <p:nvPr/>
      </p:nvGrpSpPr>
      <p:grpSpPr>
        <a:xfrm>
          <a:off x="0" y="0"/>
          <a:ext cx="0" cy="0"/>
          <a:chOff x="0" y="0"/>
          <a:chExt cx="0" cy="0"/>
        </a:xfrm>
      </p:grpSpPr>
      <p:sp>
        <p:nvSpPr>
          <p:cNvPr id="7" name="ZoneTexte 6">
            <a:extLst>
              <a:ext uri="{FF2B5EF4-FFF2-40B4-BE49-F238E27FC236}">
                <a16:creationId xmlns:a16="http://schemas.microsoft.com/office/drawing/2014/main" id="{0A23DE56-3D8F-2861-16D3-73643784C6A1}"/>
              </a:ext>
            </a:extLst>
          </p:cNvPr>
          <p:cNvSpPr txBox="1"/>
          <p:nvPr/>
        </p:nvSpPr>
        <p:spPr>
          <a:xfrm>
            <a:off x="0" y="2570067"/>
            <a:ext cx="12192000" cy="1754326"/>
          </a:xfrm>
          <a:prstGeom prst="rect">
            <a:avLst/>
          </a:prstGeom>
          <a:noFill/>
        </p:spPr>
        <p:txBody>
          <a:bodyPr wrap="square" rtlCol="0">
            <a:spAutoFit/>
          </a:bodyPr>
          <a:lstStyle/>
          <a:p>
            <a:pPr algn="ctr"/>
            <a:r>
              <a:rPr lang="fr-FR" sz="5400" b="1" dirty="0">
                <a:solidFill>
                  <a:srgbClr val="DEBB6A"/>
                </a:solidFill>
                <a:latin typeface="Calibri" panose="020F0502020204030204" pitchFamily="34" charset="0"/>
                <a:cs typeface="Calibri" panose="020F0502020204030204" pitchFamily="34" charset="0"/>
              </a:rPr>
              <a:t>Quelle valeur ajoutée </a:t>
            </a:r>
          </a:p>
          <a:p>
            <a:pPr algn="ctr"/>
            <a:r>
              <a:rPr lang="fr-FR" sz="5400" b="1" dirty="0">
                <a:solidFill>
                  <a:srgbClr val="DEBB6A"/>
                </a:solidFill>
                <a:latin typeface="Calibri" panose="020F0502020204030204" pitchFamily="34" charset="0"/>
                <a:cs typeface="Calibri" panose="020F0502020204030204" pitchFamily="34" charset="0"/>
              </a:rPr>
              <a:t>à rejoindre le GPMSE ? </a:t>
            </a:r>
            <a:endParaRPr lang="fr-FR" sz="5400" b="1" dirty="0">
              <a:solidFill>
                <a:srgbClr val="DEBB6A"/>
              </a:solidFill>
              <a:latin typeface="Calibri" panose="020F0502020204030204" pitchFamily="34" charset="0"/>
              <a:ea typeface="Calibri" panose="020F0502020204030204" pitchFamily="34" charset="0"/>
              <a:cs typeface="Calibri" panose="020F0502020204030204" pitchFamily="34" charset="0"/>
            </a:endParaRPr>
          </a:p>
        </p:txBody>
      </p:sp>
      <p:pic>
        <p:nvPicPr>
          <p:cNvPr id="3" name="Image 2">
            <a:extLst>
              <a:ext uri="{FF2B5EF4-FFF2-40B4-BE49-F238E27FC236}">
                <a16:creationId xmlns:a16="http://schemas.microsoft.com/office/drawing/2014/main" id="{88BD5A0F-27D2-B48F-0767-C7DFBFFE9E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81424" y="4805082"/>
            <a:ext cx="2450197" cy="1248069"/>
          </a:xfrm>
          <a:prstGeom prst="rect">
            <a:avLst/>
          </a:prstGeom>
        </p:spPr>
      </p:pic>
      <p:sp>
        <p:nvSpPr>
          <p:cNvPr id="4" name="ZoneTexte 3">
            <a:extLst>
              <a:ext uri="{FF2B5EF4-FFF2-40B4-BE49-F238E27FC236}">
                <a16:creationId xmlns:a16="http://schemas.microsoft.com/office/drawing/2014/main" id="{30C9A246-616B-8A48-A9C9-8535ED08E201}"/>
              </a:ext>
            </a:extLst>
          </p:cNvPr>
          <p:cNvSpPr txBox="1">
            <a:spLocks noGrp="1" noRot="1" noMove="1" noResize="1" noEditPoints="1" noAdjustHandles="1" noChangeArrowheads="1" noChangeShapeType="1"/>
          </p:cNvSpPr>
          <p:nvPr/>
        </p:nvSpPr>
        <p:spPr>
          <a:xfrm>
            <a:off x="554185" y="6346541"/>
            <a:ext cx="10180490" cy="246221"/>
          </a:xfrm>
          <a:prstGeom prst="rect">
            <a:avLst/>
          </a:prstGeom>
          <a:noFill/>
        </p:spPr>
        <p:txBody>
          <a:bodyPr wrap="square" rtlCol="0">
            <a:spAutoFit/>
          </a:bodyPr>
          <a:lstStyle/>
          <a:p>
            <a:pPr algn="ctr"/>
            <a:r>
              <a:rPr lang="fr-FR" sz="1000" dirty="0">
                <a:solidFill>
                  <a:srgbClr val="000000"/>
                </a:solidFill>
              </a:rPr>
              <a:t>Groupement Professionnel des Métiers de la Sécurité Electronique -  Château d'</a:t>
            </a:r>
            <a:r>
              <a:rPr lang="fr-FR" sz="1000" dirty="0" err="1">
                <a:solidFill>
                  <a:srgbClr val="000000"/>
                </a:solidFill>
              </a:rPr>
              <a:t>Argeronne</a:t>
            </a:r>
            <a:r>
              <a:rPr lang="fr-FR" sz="1000" dirty="0">
                <a:solidFill>
                  <a:srgbClr val="000000"/>
                </a:solidFill>
              </a:rPr>
              <a:t> - 18 septembre 2025</a:t>
            </a:r>
          </a:p>
        </p:txBody>
      </p:sp>
    </p:spTree>
    <p:extLst>
      <p:ext uri="{BB962C8B-B14F-4D97-AF65-F5344CB8AC3E}">
        <p14:creationId xmlns:p14="http://schemas.microsoft.com/office/powerpoint/2010/main" val="20417861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8C8206-B146-2191-1ABA-2274BEA69C66}"/>
            </a:ext>
          </a:extLst>
        </p:cNvPr>
        <p:cNvGrpSpPr/>
        <p:nvPr/>
      </p:nvGrpSpPr>
      <p:grpSpPr>
        <a:xfrm>
          <a:off x="0" y="0"/>
          <a:ext cx="0" cy="0"/>
          <a:chOff x="0" y="0"/>
          <a:chExt cx="0" cy="0"/>
        </a:xfrm>
      </p:grpSpPr>
      <p:sp>
        <p:nvSpPr>
          <p:cNvPr id="6" name="ZoneTexte 5">
            <a:extLst>
              <a:ext uri="{FF2B5EF4-FFF2-40B4-BE49-F238E27FC236}">
                <a16:creationId xmlns:a16="http://schemas.microsoft.com/office/drawing/2014/main" id="{8C40B8F7-EC49-71BE-386C-7BBDD0187A41}"/>
              </a:ext>
            </a:extLst>
          </p:cNvPr>
          <p:cNvSpPr txBox="1"/>
          <p:nvPr/>
        </p:nvSpPr>
        <p:spPr>
          <a:xfrm>
            <a:off x="443192" y="2828835"/>
            <a:ext cx="36073712" cy="2031325"/>
          </a:xfrm>
          <a:prstGeom prst="rect">
            <a:avLst/>
          </a:prstGeom>
          <a:noFill/>
        </p:spPr>
        <p:txBody>
          <a:bodyPr wrap="square" rtlCol="0">
            <a:spAutoFit/>
          </a:bodyPr>
          <a:lstStyle/>
          <a:p>
            <a:pPr fontAlgn="base"/>
            <a:r>
              <a:rPr lang="fr-FR" dirty="0"/>
              <a:t>&gt; En faisant une demande de dossier d’adhésion auprès du GPMSE :</a:t>
            </a:r>
          </a:p>
          <a:p>
            <a:pPr fontAlgn="base"/>
            <a:endParaRPr lang="fr-FR" dirty="0"/>
          </a:p>
          <a:p>
            <a:pPr fontAlgn="base"/>
            <a:endParaRPr lang="fr-FR" dirty="0"/>
          </a:p>
          <a:p>
            <a:pPr fontAlgn="base"/>
            <a:r>
              <a:rPr lang="fr-FR" dirty="0"/>
              <a:t>	secretariat@gpmse.com</a:t>
            </a:r>
          </a:p>
          <a:p>
            <a:pPr fontAlgn="base"/>
            <a:endParaRPr lang="fr-FR" dirty="0"/>
          </a:p>
          <a:p>
            <a:pPr fontAlgn="base"/>
            <a:r>
              <a:rPr lang="fr-FR" dirty="0"/>
              <a:t>	</a:t>
            </a:r>
          </a:p>
          <a:p>
            <a:pPr fontAlgn="base"/>
            <a:r>
              <a:rPr lang="fr-FR" dirty="0"/>
              <a:t>	01 45 05 71 71 </a:t>
            </a:r>
          </a:p>
        </p:txBody>
      </p:sp>
      <p:sp>
        <p:nvSpPr>
          <p:cNvPr id="2" name="ZoneTexte 1">
            <a:extLst>
              <a:ext uri="{FF2B5EF4-FFF2-40B4-BE49-F238E27FC236}">
                <a16:creationId xmlns:a16="http://schemas.microsoft.com/office/drawing/2014/main" id="{CCADA51B-1576-CF17-64A1-A49DE932C7DA}"/>
              </a:ext>
            </a:extLst>
          </p:cNvPr>
          <p:cNvSpPr txBox="1">
            <a:spLocks noGrp="1" noRot="1" noMove="1" noResize="1" noEditPoints="1" noAdjustHandles="1" noChangeArrowheads="1" noChangeShapeType="1"/>
          </p:cNvSpPr>
          <p:nvPr/>
        </p:nvSpPr>
        <p:spPr>
          <a:xfrm>
            <a:off x="554185" y="6346541"/>
            <a:ext cx="10180490" cy="246221"/>
          </a:xfrm>
          <a:prstGeom prst="rect">
            <a:avLst/>
          </a:prstGeom>
          <a:noFill/>
        </p:spPr>
        <p:txBody>
          <a:bodyPr wrap="square" rtlCol="0">
            <a:spAutoFit/>
          </a:bodyPr>
          <a:lstStyle/>
          <a:p>
            <a:pPr algn="ctr"/>
            <a:r>
              <a:rPr lang="fr-FR" sz="1000" dirty="0">
                <a:solidFill>
                  <a:srgbClr val="000000"/>
                </a:solidFill>
              </a:rPr>
              <a:t>Groupement Professionnel des Métiers de la Sécurité Electronique -  Château d'</a:t>
            </a:r>
            <a:r>
              <a:rPr lang="fr-FR" sz="1000" dirty="0" err="1">
                <a:solidFill>
                  <a:srgbClr val="000000"/>
                </a:solidFill>
              </a:rPr>
              <a:t>Argeronne</a:t>
            </a:r>
            <a:r>
              <a:rPr lang="fr-FR" sz="1000" dirty="0">
                <a:solidFill>
                  <a:srgbClr val="000000"/>
                </a:solidFill>
              </a:rPr>
              <a:t> - 18 septembre 2025</a:t>
            </a:r>
          </a:p>
        </p:txBody>
      </p:sp>
      <p:sp>
        <p:nvSpPr>
          <p:cNvPr id="3" name="ZoneTexte 2">
            <a:extLst>
              <a:ext uri="{FF2B5EF4-FFF2-40B4-BE49-F238E27FC236}">
                <a16:creationId xmlns:a16="http://schemas.microsoft.com/office/drawing/2014/main" id="{1C837F98-BDE2-90F0-452A-73CCCBACE842}"/>
              </a:ext>
            </a:extLst>
          </p:cNvPr>
          <p:cNvSpPr txBox="1"/>
          <p:nvPr/>
        </p:nvSpPr>
        <p:spPr>
          <a:xfrm>
            <a:off x="443192" y="2088631"/>
            <a:ext cx="5652808" cy="369332"/>
          </a:xfrm>
          <a:prstGeom prst="rect">
            <a:avLst/>
          </a:prstGeom>
          <a:noFill/>
        </p:spPr>
        <p:txBody>
          <a:bodyPr wrap="square">
            <a:spAutoFit/>
          </a:bodyPr>
          <a:lstStyle/>
          <a:p>
            <a:pPr fontAlgn="base"/>
            <a:r>
              <a:rPr lang="fr-FR" b="1" dirty="0">
                <a:solidFill>
                  <a:srgbClr val="DEBB6A"/>
                </a:solidFill>
                <a:latin typeface="Calibri" panose="020F0502020204030204" pitchFamily="34" charset="0"/>
                <a:cs typeface="Calibri" panose="020F0502020204030204" pitchFamily="34" charset="0"/>
              </a:rPr>
              <a:t>Comment devenir adhérent ?</a:t>
            </a:r>
          </a:p>
        </p:txBody>
      </p:sp>
      <p:pic>
        <p:nvPicPr>
          <p:cNvPr id="7" name="Image 6">
            <a:extLst>
              <a:ext uri="{FF2B5EF4-FFF2-40B4-BE49-F238E27FC236}">
                <a16:creationId xmlns:a16="http://schemas.microsoft.com/office/drawing/2014/main" id="{E979BAA9-2AE3-4615-5356-3712D6774E4D}"/>
              </a:ext>
            </a:extLst>
          </p:cNvPr>
          <p:cNvPicPr>
            <a:picLocks noChangeAspect="1"/>
          </p:cNvPicPr>
          <p:nvPr/>
        </p:nvPicPr>
        <p:blipFill>
          <a:blip r:embed="rId3"/>
          <a:stretch>
            <a:fillRect/>
          </a:stretch>
        </p:blipFill>
        <p:spPr>
          <a:xfrm>
            <a:off x="9699811" y="4392793"/>
            <a:ext cx="1676400" cy="1676400"/>
          </a:xfrm>
          <a:prstGeom prst="rect">
            <a:avLst/>
          </a:prstGeom>
        </p:spPr>
      </p:pic>
      <p:sp>
        <p:nvSpPr>
          <p:cNvPr id="10" name="AutoShape 2" descr="Email - Icônes gratuites">
            <a:extLst>
              <a:ext uri="{FF2B5EF4-FFF2-40B4-BE49-F238E27FC236}">
                <a16:creationId xmlns:a16="http://schemas.microsoft.com/office/drawing/2014/main" id="{3034CCFE-D85E-45FD-220B-27BB60B24162}"/>
              </a:ext>
            </a:extLst>
          </p:cNvPr>
          <p:cNvSpPr>
            <a:spLocks noChangeAspect="1" noChangeArrowheads="1"/>
          </p:cNvSpPr>
          <p:nvPr/>
        </p:nvSpPr>
        <p:spPr bwMode="auto">
          <a:xfrm>
            <a:off x="5943599" y="3276599"/>
            <a:ext cx="1004047" cy="100404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1" name="Image 10">
            <a:extLst>
              <a:ext uri="{FF2B5EF4-FFF2-40B4-BE49-F238E27FC236}">
                <a16:creationId xmlns:a16="http://schemas.microsoft.com/office/drawing/2014/main" id="{764F1BE3-68D2-620B-1E19-AB9865039784}"/>
              </a:ext>
            </a:extLst>
          </p:cNvPr>
          <p:cNvPicPr>
            <a:picLocks noChangeAspect="1"/>
          </p:cNvPicPr>
          <p:nvPr/>
        </p:nvPicPr>
        <p:blipFill>
          <a:blip r:embed="rId4"/>
          <a:stretch>
            <a:fillRect/>
          </a:stretch>
        </p:blipFill>
        <p:spPr>
          <a:xfrm>
            <a:off x="561522" y="3500576"/>
            <a:ext cx="556091" cy="556091"/>
          </a:xfrm>
          <a:prstGeom prst="rect">
            <a:avLst/>
          </a:prstGeom>
        </p:spPr>
      </p:pic>
      <p:pic>
        <p:nvPicPr>
          <p:cNvPr id="12" name="Image 11">
            <a:extLst>
              <a:ext uri="{FF2B5EF4-FFF2-40B4-BE49-F238E27FC236}">
                <a16:creationId xmlns:a16="http://schemas.microsoft.com/office/drawing/2014/main" id="{76067A6B-B436-6DC7-48D3-4485DFEEBE21}"/>
              </a:ext>
            </a:extLst>
          </p:cNvPr>
          <p:cNvPicPr>
            <a:picLocks noChangeAspect="1"/>
          </p:cNvPicPr>
          <p:nvPr/>
        </p:nvPicPr>
        <p:blipFill>
          <a:blip r:embed="rId5"/>
          <a:stretch>
            <a:fillRect/>
          </a:stretch>
        </p:blipFill>
        <p:spPr>
          <a:xfrm>
            <a:off x="524390" y="4297669"/>
            <a:ext cx="655975" cy="655975"/>
          </a:xfrm>
          <a:prstGeom prst="rect">
            <a:avLst/>
          </a:prstGeom>
        </p:spPr>
      </p:pic>
      <p:sp>
        <p:nvSpPr>
          <p:cNvPr id="13" name="ZoneTexte 12">
            <a:extLst>
              <a:ext uri="{FF2B5EF4-FFF2-40B4-BE49-F238E27FC236}">
                <a16:creationId xmlns:a16="http://schemas.microsoft.com/office/drawing/2014/main" id="{65F3683D-31A5-8136-C64A-9968DABA44A6}"/>
              </a:ext>
            </a:extLst>
          </p:cNvPr>
          <p:cNvSpPr txBox="1"/>
          <p:nvPr/>
        </p:nvSpPr>
        <p:spPr>
          <a:xfrm>
            <a:off x="5268723" y="5095344"/>
            <a:ext cx="4610381" cy="369332"/>
          </a:xfrm>
          <a:prstGeom prst="rect">
            <a:avLst/>
          </a:prstGeom>
          <a:noFill/>
        </p:spPr>
        <p:txBody>
          <a:bodyPr wrap="square">
            <a:spAutoFit/>
          </a:bodyPr>
          <a:lstStyle/>
          <a:p>
            <a:pPr fontAlgn="base"/>
            <a:r>
              <a:rPr lang="fr-FR" b="1" dirty="0">
                <a:solidFill>
                  <a:srgbClr val="DEBB6A"/>
                </a:solidFill>
                <a:latin typeface="Calibri" panose="020F0502020204030204" pitchFamily="34" charset="0"/>
                <a:cs typeface="Calibri" panose="020F0502020204030204" pitchFamily="34" charset="0"/>
              </a:rPr>
              <a:t>Suivez nos actualités sur notre site internet :</a:t>
            </a:r>
          </a:p>
        </p:txBody>
      </p:sp>
    </p:spTree>
    <p:extLst>
      <p:ext uri="{BB962C8B-B14F-4D97-AF65-F5344CB8AC3E}">
        <p14:creationId xmlns:p14="http://schemas.microsoft.com/office/powerpoint/2010/main" val="1646586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677564-D3ED-FCEC-5BEF-9BB7F515D742}"/>
            </a:ext>
          </a:extLst>
        </p:cNvPr>
        <p:cNvGrpSpPr/>
        <p:nvPr/>
      </p:nvGrpSpPr>
      <p:grpSpPr>
        <a:xfrm>
          <a:off x="0" y="0"/>
          <a:ext cx="0" cy="0"/>
          <a:chOff x="0" y="0"/>
          <a:chExt cx="0" cy="0"/>
        </a:xfrm>
      </p:grpSpPr>
      <p:sp>
        <p:nvSpPr>
          <p:cNvPr id="6" name="ZoneTexte 5">
            <a:extLst>
              <a:ext uri="{FF2B5EF4-FFF2-40B4-BE49-F238E27FC236}">
                <a16:creationId xmlns:a16="http://schemas.microsoft.com/office/drawing/2014/main" id="{D59A53FD-6E38-78EE-D8B0-6F91C2ACB49D}"/>
              </a:ext>
            </a:extLst>
          </p:cNvPr>
          <p:cNvSpPr txBox="1"/>
          <p:nvPr/>
        </p:nvSpPr>
        <p:spPr>
          <a:xfrm>
            <a:off x="439271" y="2042387"/>
            <a:ext cx="11420529" cy="2269019"/>
          </a:xfrm>
          <a:prstGeom prst="rect">
            <a:avLst/>
          </a:prstGeom>
          <a:noFill/>
        </p:spPr>
        <p:txBody>
          <a:bodyPr wrap="square" rtlCol="0">
            <a:spAutoFit/>
          </a:bodyPr>
          <a:lstStyle/>
          <a:p>
            <a:r>
              <a:rPr lang="fr-FR" dirty="0"/>
              <a:t>Le GPMSE fédère, représente et accompagne les professionnels de la sécurité électronique et numérique, acteurs et entreprises de toutes dimensions.</a:t>
            </a:r>
            <a:endParaRPr lang="fr-FR" b="1" dirty="0"/>
          </a:p>
          <a:p>
            <a:endParaRPr lang="fr-FR" sz="1600" b="1" dirty="0"/>
          </a:p>
          <a:p>
            <a:r>
              <a:rPr lang="fr-FR" sz="2000" b="1" dirty="0">
                <a:solidFill>
                  <a:srgbClr val="DEBB6A"/>
                </a:solidFill>
                <a:latin typeface="Calibri" panose="020F0502020204030204" pitchFamily="34" charset="0"/>
                <a:cs typeface="Calibri" panose="020F0502020204030204" pitchFamily="34" charset="0"/>
              </a:rPr>
              <a:t>Notre raison d'être : </a:t>
            </a:r>
            <a:r>
              <a:rPr lang="fr-FR" sz="1600" dirty="0">
                <a:solidFill>
                  <a:srgbClr val="130D39"/>
                </a:solidFill>
                <a:latin typeface="open sans" panose="020B0606030504020204" pitchFamily="34" charset="0"/>
              </a:rPr>
              <a:t>Défendre les intérêts des entreprises adhérentes</a:t>
            </a:r>
          </a:p>
          <a:p>
            <a:pPr algn="just">
              <a:lnSpc>
                <a:spcPct val="150000"/>
              </a:lnSpc>
            </a:pPr>
            <a:r>
              <a:rPr lang="fr-FR" sz="1600" dirty="0">
                <a:solidFill>
                  <a:srgbClr val="130D39"/>
                </a:solidFill>
                <a:latin typeface="open sans" panose="020B0606030504020204" pitchFamily="34" charset="0"/>
              </a:rPr>
              <a:t>Promouvoir les activités de la profession et assurer la représentativité ainsi que la coordination et la définition d’une vision prospective commune auprès des instances officielles françaises et européennes, des pouvoirs publics, des organisations du secteur et environnantes.</a:t>
            </a:r>
          </a:p>
        </p:txBody>
      </p:sp>
      <p:sp>
        <p:nvSpPr>
          <p:cNvPr id="2" name="ZoneTexte 1">
            <a:extLst>
              <a:ext uri="{FF2B5EF4-FFF2-40B4-BE49-F238E27FC236}">
                <a16:creationId xmlns:a16="http://schemas.microsoft.com/office/drawing/2014/main" id="{93096038-7147-2FC9-9A88-33693987410D}"/>
              </a:ext>
            </a:extLst>
          </p:cNvPr>
          <p:cNvSpPr txBox="1">
            <a:spLocks noGrp="1" noRot="1" noMove="1" noResize="1" noEditPoints="1" noAdjustHandles="1" noChangeArrowheads="1" noChangeShapeType="1"/>
          </p:cNvSpPr>
          <p:nvPr/>
        </p:nvSpPr>
        <p:spPr>
          <a:xfrm>
            <a:off x="554185" y="6346541"/>
            <a:ext cx="10180490" cy="246221"/>
          </a:xfrm>
          <a:prstGeom prst="rect">
            <a:avLst/>
          </a:prstGeom>
          <a:noFill/>
        </p:spPr>
        <p:txBody>
          <a:bodyPr wrap="square" rtlCol="0">
            <a:spAutoFit/>
          </a:bodyPr>
          <a:lstStyle/>
          <a:p>
            <a:pPr algn="ctr"/>
            <a:r>
              <a:rPr lang="fr-FR" sz="1000" dirty="0">
                <a:solidFill>
                  <a:srgbClr val="000000"/>
                </a:solidFill>
              </a:rPr>
              <a:t>Groupement Professionnel des Métiers de la Sécurité Electronique -  Château d'</a:t>
            </a:r>
            <a:r>
              <a:rPr lang="fr-FR" sz="1000" dirty="0" err="1">
                <a:solidFill>
                  <a:srgbClr val="000000"/>
                </a:solidFill>
              </a:rPr>
              <a:t>Argeronne</a:t>
            </a:r>
            <a:r>
              <a:rPr lang="fr-FR" sz="1000" dirty="0">
                <a:solidFill>
                  <a:srgbClr val="000000"/>
                </a:solidFill>
              </a:rPr>
              <a:t> - 18 septembre 2025</a:t>
            </a:r>
          </a:p>
        </p:txBody>
      </p:sp>
      <p:sp>
        <p:nvSpPr>
          <p:cNvPr id="3" name="ZoneTexte 2">
            <a:extLst>
              <a:ext uri="{FF2B5EF4-FFF2-40B4-BE49-F238E27FC236}">
                <a16:creationId xmlns:a16="http://schemas.microsoft.com/office/drawing/2014/main" id="{4D9C856C-6986-4B0B-8254-396467EC0E95}"/>
              </a:ext>
            </a:extLst>
          </p:cNvPr>
          <p:cNvSpPr txBox="1"/>
          <p:nvPr/>
        </p:nvSpPr>
        <p:spPr>
          <a:xfrm>
            <a:off x="4643718" y="4607396"/>
            <a:ext cx="2124635" cy="1566006"/>
          </a:xfrm>
          <a:prstGeom prst="rect">
            <a:avLst/>
          </a:prstGeom>
          <a:noFill/>
        </p:spPr>
        <p:txBody>
          <a:bodyPr wrap="square" rtlCol="0">
            <a:spAutoFit/>
          </a:bodyPr>
          <a:lstStyle/>
          <a:p>
            <a:pPr marL="285750" indent="-285750">
              <a:buFont typeface="Arial" panose="020B0604020202020204" pitchFamily="34" charset="0"/>
              <a:buChar char="•"/>
            </a:pPr>
            <a:r>
              <a:rPr lang="fr-FR" sz="1400" dirty="0">
                <a:solidFill>
                  <a:srgbClr val="130D39"/>
                </a:solidFill>
                <a:latin typeface="open sans" panose="020B0606030504020204" pitchFamily="34" charset="0"/>
              </a:rPr>
              <a:t>Rassembler</a:t>
            </a:r>
          </a:p>
          <a:p>
            <a:pPr indent="-285750" algn="just">
              <a:lnSpc>
                <a:spcPct val="150000"/>
              </a:lnSpc>
              <a:buFont typeface="Arial" panose="020B0604020202020204" pitchFamily="34" charset="0"/>
              <a:buChar char="•"/>
            </a:pPr>
            <a:r>
              <a:rPr lang="fr-FR" sz="1400" dirty="0">
                <a:solidFill>
                  <a:srgbClr val="130D39"/>
                </a:solidFill>
                <a:latin typeface="open sans" panose="020B0606030504020204" pitchFamily="34" charset="0"/>
              </a:rPr>
              <a:t>Informer</a:t>
            </a:r>
          </a:p>
          <a:p>
            <a:pPr indent="-285750" algn="just">
              <a:lnSpc>
                <a:spcPct val="150000"/>
              </a:lnSpc>
              <a:buFont typeface="Arial" panose="020B0604020202020204" pitchFamily="34" charset="0"/>
              <a:buChar char="•"/>
            </a:pPr>
            <a:r>
              <a:rPr lang="fr-FR" sz="1400" dirty="0">
                <a:solidFill>
                  <a:srgbClr val="130D39"/>
                </a:solidFill>
                <a:latin typeface="open sans" panose="020B0606030504020204" pitchFamily="34" charset="0"/>
              </a:rPr>
              <a:t>Représenter</a:t>
            </a:r>
          </a:p>
          <a:p>
            <a:pPr indent="-285750" algn="just">
              <a:lnSpc>
                <a:spcPct val="150000"/>
              </a:lnSpc>
              <a:buFont typeface="Arial" panose="020B0604020202020204" pitchFamily="34" charset="0"/>
              <a:buChar char="•"/>
            </a:pPr>
            <a:r>
              <a:rPr lang="fr-FR" sz="1400" dirty="0">
                <a:solidFill>
                  <a:srgbClr val="130D39"/>
                </a:solidFill>
                <a:latin typeface="open sans" panose="020B0606030504020204" pitchFamily="34" charset="0"/>
              </a:rPr>
              <a:t>Promouvoir</a:t>
            </a:r>
          </a:p>
          <a:p>
            <a:pPr indent="-285750" algn="just">
              <a:lnSpc>
                <a:spcPct val="150000"/>
              </a:lnSpc>
              <a:buFont typeface="Arial" panose="020B0604020202020204" pitchFamily="34" charset="0"/>
              <a:buChar char="•"/>
            </a:pPr>
            <a:r>
              <a:rPr lang="fr-FR" sz="1400" dirty="0">
                <a:solidFill>
                  <a:srgbClr val="130D39"/>
                </a:solidFill>
                <a:latin typeface="open sans" panose="020B0606030504020204" pitchFamily="34" charset="0"/>
              </a:rPr>
              <a:t>Développer</a:t>
            </a:r>
          </a:p>
        </p:txBody>
      </p:sp>
      <p:sp>
        <p:nvSpPr>
          <p:cNvPr id="4" name="ZoneTexte 3">
            <a:extLst>
              <a:ext uri="{FF2B5EF4-FFF2-40B4-BE49-F238E27FC236}">
                <a16:creationId xmlns:a16="http://schemas.microsoft.com/office/drawing/2014/main" id="{EDA9B4E3-6AC6-0F4D-D635-280E27EDB302}"/>
              </a:ext>
            </a:extLst>
          </p:cNvPr>
          <p:cNvSpPr txBox="1"/>
          <p:nvPr/>
        </p:nvSpPr>
        <p:spPr>
          <a:xfrm>
            <a:off x="3069125" y="4541126"/>
            <a:ext cx="1574593" cy="369332"/>
          </a:xfrm>
          <a:prstGeom prst="rect">
            <a:avLst/>
          </a:prstGeom>
          <a:noFill/>
        </p:spPr>
        <p:txBody>
          <a:bodyPr wrap="square" rtlCol="0">
            <a:spAutoFit/>
          </a:bodyPr>
          <a:lstStyle/>
          <a:p>
            <a:r>
              <a:rPr lang="fr-FR" b="1" dirty="0">
                <a:solidFill>
                  <a:srgbClr val="DEBB6A"/>
                </a:solidFill>
                <a:latin typeface="Calibri" panose="020F0502020204030204" pitchFamily="34" charset="0"/>
                <a:cs typeface="Calibri" panose="020F0502020204030204" pitchFamily="34" charset="0"/>
              </a:rPr>
              <a:t>Nos missions :</a:t>
            </a:r>
          </a:p>
        </p:txBody>
      </p:sp>
    </p:spTree>
    <p:extLst>
      <p:ext uri="{BB962C8B-B14F-4D97-AF65-F5344CB8AC3E}">
        <p14:creationId xmlns:p14="http://schemas.microsoft.com/office/powerpoint/2010/main" val="876830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F2B575-EEE5-CED1-A621-2BE588760283}"/>
            </a:ext>
          </a:extLst>
        </p:cNvPr>
        <p:cNvGrpSpPr/>
        <p:nvPr/>
      </p:nvGrpSpPr>
      <p:grpSpPr>
        <a:xfrm>
          <a:off x="0" y="0"/>
          <a:ext cx="0" cy="0"/>
          <a:chOff x="0" y="0"/>
          <a:chExt cx="0" cy="0"/>
        </a:xfrm>
      </p:grpSpPr>
      <p:sp>
        <p:nvSpPr>
          <p:cNvPr id="6" name="ZoneTexte 5">
            <a:extLst>
              <a:ext uri="{FF2B5EF4-FFF2-40B4-BE49-F238E27FC236}">
                <a16:creationId xmlns:a16="http://schemas.microsoft.com/office/drawing/2014/main" id="{A5D4C8EF-5826-EE3B-3D2F-1C7F2997AE03}"/>
              </a:ext>
            </a:extLst>
          </p:cNvPr>
          <p:cNvSpPr txBox="1"/>
          <p:nvPr/>
        </p:nvSpPr>
        <p:spPr>
          <a:xfrm>
            <a:off x="439271" y="1769947"/>
            <a:ext cx="11420529" cy="4274440"/>
          </a:xfrm>
          <a:prstGeom prst="rect">
            <a:avLst/>
          </a:prstGeom>
          <a:noFill/>
        </p:spPr>
        <p:txBody>
          <a:bodyPr wrap="square" rtlCol="0">
            <a:spAutoFit/>
          </a:bodyPr>
          <a:lstStyle/>
          <a:p>
            <a:r>
              <a:rPr lang="fr-FR" b="1" dirty="0"/>
              <a:t>Le GPMSE en quelques chiffres :</a:t>
            </a:r>
          </a:p>
          <a:p>
            <a:endParaRPr lang="fr-FR" b="1" dirty="0"/>
          </a:p>
          <a:p>
            <a:pPr indent="-285750" algn="just">
              <a:lnSpc>
                <a:spcPct val="200000"/>
              </a:lnSpc>
              <a:buFont typeface="Arial" panose="020B0604020202020204" pitchFamily="34" charset="0"/>
              <a:buChar char="•"/>
            </a:pPr>
            <a:r>
              <a:rPr lang="fr-FR" sz="1400" b="1" dirty="0">
                <a:solidFill>
                  <a:srgbClr val="130D39"/>
                </a:solidFill>
                <a:latin typeface="open sans" panose="020B0606030504020204" pitchFamily="34" charset="0"/>
              </a:rPr>
              <a:t>4</a:t>
            </a:r>
            <a:r>
              <a:rPr lang="fr-FR" sz="1400" dirty="0">
                <a:solidFill>
                  <a:srgbClr val="130D39"/>
                </a:solidFill>
                <a:latin typeface="open sans" panose="020B0606030504020204" pitchFamily="34" charset="0"/>
              </a:rPr>
              <a:t> pôles d’expertise : Installation – Télésurveillance – Technologies numériques – Formation</a:t>
            </a:r>
          </a:p>
          <a:p>
            <a:pPr indent="-285750" algn="just">
              <a:lnSpc>
                <a:spcPct val="200000"/>
              </a:lnSpc>
              <a:buFont typeface="Arial" panose="020B0604020202020204" pitchFamily="34" charset="0"/>
              <a:buChar char="•"/>
            </a:pPr>
            <a:r>
              <a:rPr lang="fr-FR" sz="1400" b="1" dirty="0">
                <a:solidFill>
                  <a:srgbClr val="130D39"/>
                </a:solidFill>
                <a:latin typeface="open sans" panose="020B0606030504020204" pitchFamily="34" charset="0"/>
              </a:rPr>
              <a:t>120</a:t>
            </a:r>
            <a:r>
              <a:rPr lang="fr-FR" sz="1400" dirty="0">
                <a:solidFill>
                  <a:srgbClr val="130D39"/>
                </a:solidFill>
                <a:latin typeface="open sans" panose="020B0606030504020204" pitchFamily="34" charset="0"/>
              </a:rPr>
              <a:t> entreprises adhérentes, soit plus de </a:t>
            </a:r>
            <a:r>
              <a:rPr lang="fr-FR" sz="1400" b="1" dirty="0">
                <a:solidFill>
                  <a:srgbClr val="130D39"/>
                </a:solidFill>
                <a:latin typeface="open sans" panose="020B0606030504020204" pitchFamily="34" charset="0"/>
              </a:rPr>
              <a:t>250</a:t>
            </a:r>
            <a:r>
              <a:rPr lang="fr-FR" sz="1400" dirty="0">
                <a:solidFill>
                  <a:srgbClr val="130D39"/>
                </a:solidFill>
                <a:latin typeface="open sans" panose="020B0606030504020204" pitchFamily="34" charset="0"/>
              </a:rPr>
              <a:t> établissements secondaires déclarés</a:t>
            </a:r>
          </a:p>
          <a:p>
            <a:pPr indent="-285750" algn="just">
              <a:lnSpc>
                <a:spcPct val="200000"/>
              </a:lnSpc>
              <a:buFont typeface="Arial" panose="020B0604020202020204" pitchFamily="34" charset="0"/>
              <a:buChar char="•"/>
            </a:pPr>
            <a:r>
              <a:rPr lang="fr-FR" sz="1400" dirty="0">
                <a:solidFill>
                  <a:srgbClr val="130D39"/>
                </a:solidFill>
                <a:latin typeface="open sans" panose="020B0606030504020204" pitchFamily="34" charset="0"/>
              </a:rPr>
              <a:t>Nos adhérents emploient plus de </a:t>
            </a:r>
            <a:r>
              <a:rPr lang="fr-FR" sz="1400" b="1" dirty="0">
                <a:solidFill>
                  <a:srgbClr val="130D39"/>
                </a:solidFill>
                <a:latin typeface="open sans" panose="020B0606030504020204" pitchFamily="34" charset="0"/>
              </a:rPr>
              <a:t>16 200 </a:t>
            </a:r>
            <a:r>
              <a:rPr lang="fr-FR" sz="1400" dirty="0">
                <a:solidFill>
                  <a:srgbClr val="130D39"/>
                </a:solidFill>
                <a:latin typeface="open sans" panose="020B0606030504020204" pitchFamily="34" charset="0"/>
              </a:rPr>
              <a:t>salariés </a:t>
            </a:r>
          </a:p>
          <a:p>
            <a:pPr indent="-285750" algn="just">
              <a:lnSpc>
                <a:spcPct val="200000"/>
              </a:lnSpc>
              <a:buFont typeface="Arial" panose="020B0604020202020204" pitchFamily="34" charset="0"/>
              <a:buChar char="•"/>
            </a:pPr>
            <a:r>
              <a:rPr lang="fr-FR" sz="1400" b="1" dirty="0">
                <a:solidFill>
                  <a:srgbClr val="130D39"/>
                </a:solidFill>
                <a:latin typeface="open sans" panose="020B0606030504020204" pitchFamily="34" charset="0"/>
              </a:rPr>
              <a:t>1 milliard </a:t>
            </a:r>
            <a:r>
              <a:rPr lang="fr-FR" sz="1400" dirty="0">
                <a:solidFill>
                  <a:srgbClr val="130D39"/>
                </a:solidFill>
                <a:latin typeface="open sans" panose="020B0606030504020204" pitchFamily="34" charset="0"/>
              </a:rPr>
              <a:t>de chiffre d’affaires généré par nos adhérents</a:t>
            </a:r>
          </a:p>
          <a:p>
            <a:pPr indent="-285750" algn="just">
              <a:lnSpc>
                <a:spcPct val="200000"/>
              </a:lnSpc>
              <a:buFont typeface="Arial" panose="020B0604020202020204" pitchFamily="34" charset="0"/>
              <a:buChar char="•"/>
            </a:pPr>
            <a:r>
              <a:rPr lang="fr-FR" sz="1400" dirty="0">
                <a:solidFill>
                  <a:srgbClr val="130D39"/>
                </a:solidFill>
                <a:latin typeface="open sans" panose="020B0606030504020204" pitchFamily="34" charset="0"/>
              </a:rPr>
              <a:t>Nos adhérents protègent </a:t>
            </a:r>
            <a:r>
              <a:rPr lang="fr-FR" sz="1400" b="1" dirty="0">
                <a:solidFill>
                  <a:srgbClr val="130D39"/>
                </a:solidFill>
                <a:latin typeface="open sans" panose="020B0606030504020204" pitchFamily="34" charset="0"/>
              </a:rPr>
              <a:t>10 millions </a:t>
            </a:r>
            <a:r>
              <a:rPr lang="fr-FR" sz="1400" dirty="0">
                <a:solidFill>
                  <a:srgbClr val="130D39"/>
                </a:solidFill>
                <a:latin typeface="open sans" panose="020B0606030504020204" pitchFamily="34" charset="0"/>
              </a:rPr>
              <a:t>de citoyens chez eux et sur leurs lieux de travail</a:t>
            </a:r>
          </a:p>
          <a:p>
            <a:pPr indent="-285750" algn="just">
              <a:lnSpc>
                <a:spcPct val="200000"/>
              </a:lnSpc>
              <a:buFont typeface="Arial" panose="020B0604020202020204" pitchFamily="34" charset="0"/>
              <a:buChar char="•"/>
            </a:pPr>
            <a:r>
              <a:rPr lang="fr-FR" sz="1400" dirty="0">
                <a:solidFill>
                  <a:srgbClr val="130D39"/>
                </a:solidFill>
                <a:latin typeface="open sans" panose="020B0606030504020204" pitchFamily="34" charset="0"/>
              </a:rPr>
              <a:t>1 congrès annuel réunissant plus de </a:t>
            </a:r>
            <a:r>
              <a:rPr lang="fr-FR" sz="1400" b="1" dirty="0">
                <a:solidFill>
                  <a:srgbClr val="130D39"/>
                </a:solidFill>
                <a:latin typeface="open sans" panose="020B0606030504020204" pitchFamily="34" charset="0"/>
              </a:rPr>
              <a:t>280</a:t>
            </a:r>
            <a:r>
              <a:rPr lang="fr-FR" sz="1400" dirty="0">
                <a:solidFill>
                  <a:srgbClr val="130D39"/>
                </a:solidFill>
                <a:latin typeface="open sans" panose="020B0606030504020204" pitchFamily="34" charset="0"/>
              </a:rPr>
              <a:t> participants dont les représentants de </a:t>
            </a:r>
            <a:r>
              <a:rPr lang="fr-FR" sz="1400" b="1" dirty="0">
                <a:solidFill>
                  <a:srgbClr val="130D39"/>
                </a:solidFill>
                <a:latin typeface="open sans" panose="020B0606030504020204" pitchFamily="34" charset="0"/>
              </a:rPr>
              <a:t>37</a:t>
            </a:r>
            <a:r>
              <a:rPr lang="fr-FR" sz="1400" dirty="0">
                <a:solidFill>
                  <a:srgbClr val="130D39"/>
                </a:solidFill>
                <a:latin typeface="open sans" panose="020B0606030504020204" pitchFamily="34" charset="0"/>
              </a:rPr>
              <a:t> entreprises partenaires</a:t>
            </a:r>
          </a:p>
          <a:p>
            <a:pPr indent="-285750" algn="just" fontAlgn="base">
              <a:lnSpc>
                <a:spcPct val="200000"/>
              </a:lnSpc>
              <a:buFont typeface="Arial" panose="020B0604020202020204" pitchFamily="34" charset="0"/>
              <a:buChar char="•"/>
            </a:pPr>
            <a:r>
              <a:rPr lang="fr-FR" sz="1400" dirty="0">
                <a:solidFill>
                  <a:srgbClr val="130D39"/>
                </a:solidFill>
                <a:latin typeface="open sans" panose="020B0606030504020204" pitchFamily="34" charset="0"/>
              </a:rPr>
              <a:t>Les </a:t>
            </a:r>
            <a:r>
              <a:rPr lang="fr-FR" sz="1400" b="1" dirty="0">
                <a:solidFill>
                  <a:srgbClr val="130D39"/>
                </a:solidFill>
                <a:latin typeface="open sans" panose="020B0606030504020204" pitchFamily="34" charset="0"/>
              </a:rPr>
              <a:t>2</a:t>
            </a:r>
            <a:r>
              <a:rPr lang="fr-FR" sz="1400" dirty="0">
                <a:solidFill>
                  <a:srgbClr val="130D39"/>
                </a:solidFill>
                <a:latin typeface="open sans" panose="020B0606030504020204" pitchFamily="34" charset="0"/>
              </a:rPr>
              <a:t> commissions du GPMSE Installation : </a:t>
            </a:r>
          </a:p>
          <a:p>
            <a:pPr algn="just" fontAlgn="base">
              <a:lnSpc>
                <a:spcPct val="150000"/>
              </a:lnSpc>
            </a:pPr>
            <a:r>
              <a:rPr lang="fr-FR" sz="1400" dirty="0">
                <a:solidFill>
                  <a:srgbClr val="130D39"/>
                </a:solidFill>
                <a:latin typeface="open sans" panose="020B0606030504020204" pitchFamily="34" charset="0"/>
              </a:rPr>
              <a:t>&gt; Formation Technicien</a:t>
            </a:r>
          </a:p>
          <a:p>
            <a:pPr algn="just" fontAlgn="base">
              <a:lnSpc>
                <a:spcPct val="150000"/>
              </a:lnSpc>
            </a:pPr>
            <a:r>
              <a:rPr lang="fr-FR" sz="1400" dirty="0">
                <a:solidFill>
                  <a:srgbClr val="130D39"/>
                </a:solidFill>
                <a:latin typeface="open sans" panose="020B0606030504020204" pitchFamily="34" charset="0"/>
              </a:rPr>
              <a:t>&gt; Certifications NF SERVICES APSAD - R81 intrusion - R82 vidéosurveillance – D32 cybersécurité – D83 contrôle d’accès </a:t>
            </a:r>
          </a:p>
        </p:txBody>
      </p:sp>
      <p:sp>
        <p:nvSpPr>
          <p:cNvPr id="2" name="ZoneTexte 1">
            <a:extLst>
              <a:ext uri="{FF2B5EF4-FFF2-40B4-BE49-F238E27FC236}">
                <a16:creationId xmlns:a16="http://schemas.microsoft.com/office/drawing/2014/main" id="{93D205E8-4D10-7087-1ABA-87ED7D082B1B}"/>
              </a:ext>
            </a:extLst>
          </p:cNvPr>
          <p:cNvSpPr txBox="1">
            <a:spLocks noGrp="1" noRot="1" noMove="1" noResize="1" noEditPoints="1" noAdjustHandles="1" noChangeArrowheads="1" noChangeShapeType="1"/>
          </p:cNvSpPr>
          <p:nvPr/>
        </p:nvSpPr>
        <p:spPr>
          <a:xfrm>
            <a:off x="554185" y="6346541"/>
            <a:ext cx="10180490" cy="246221"/>
          </a:xfrm>
          <a:prstGeom prst="rect">
            <a:avLst/>
          </a:prstGeom>
          <a:noFill/>
        </p:spPr>
        <p:txBody>
          <a:bodyPr wrap="square" rtlCol="0">
            <a:spAutoFit/>
          </a:bodyPr>
          <a:lstStyle/>
          <a:p>
            <a:pPr algn="ctr"/>
            <a:r>
              <a:rPr lang="fr-FR" sz="1000" dirty="0">
                <a:solidFill>
                  <a:srgbClr val="000000"/>
                </a:solidFill>
              </a:rPr>
              <a:t>Groupement Professionnel des Métiers de la Sécurité Electronique -  Château d'</a:t>
            </a:r>
            <a:r>
              <a:rPr lang="fr-FR" sz="1000" dirty="0" err="1">
                <a:solidFill>
                  <a:srgbClr val="000000"/>
                </a:solidFill>
              </a:rPr>
              <a:t>Argeronne</a:t>
            </a:r>
            <a:r>
              <a:rPr lang="fr-FR" sz="1000" dirty="0">
                <a:solidFill>
                  <a:srgbClr val="000000"/>
                </a:solidFill>
              </a:rPr>
              <a:t> - 18 septembre 2025</a:t>
            </a:r>
          </a:p>
        </p:txBody>
      </p:sp>
    </p:spTree>
    <p:extLst>
      <p:ext uri="{BB962C8B-B14F-4D97-AF65-F5344CB8AC3E}">
        <p14:creationId xmlns:p14="http://schemas.microsoft.com/office/powerpoint/2010/main" val="2860055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236859-A49B-611C-7F5B-FC2EAD57B6C2}"/>
            </a:ext>
          </a:extLst>
        </p:cNvPr>
        <p:cNvGrpSpPr/>
        <p:nvPr/>
      </p:nvGrpSpPr>
      <p:grpSpPr>
        <a:xfrm>
          <a:off x="0" y="0"/>
          <a:ext cx="0" cy="0"/>
          <a:chOff x="0" y="0"/>
          <a:chExt cx="0" cy="0"/>
        </a:xfrm>
      </p:grpSpPr>
      <p:sp>
        <p:nvSpPr>
          <p:cNvPr id="6" name="ZoneTexte 5">
            <a:extLst>
              <a:ext uri="{FF2B5EF4-FFF2-40B4-BE49-F238E27FC236}">
                <a16:creationId xmlns:a16="http://schemas.microsoft.com/office/drawing/2014/main" id="{D32178C3-E3D2-2015-E57C-693B5DB6FA5C}"/>
              </a:ext>
            </a:extLst>
          </p:cNvPr>
          <p:cNvSpPr txBox="1"/>
          <p:nvPr/>
        </p:nvSpPr>
        <p:spPr>
          <a:xfrm>
            <a:off x="418951" y="1951672"/>
            <a:ext cx="3756809" cy="1754326"/>
          </a:xfrm>
          <a:prstGeom prst="rect">
            <a:avLst/>
          </a:prstGeom>
          <a:noFill/>
        </p:spPr>
        <p:txBody>
          <a:bodyPr wrap="square" rtlCol="0">
            <a:spAutoFit/>
          </a:bodyPr>
          <a:lstStyle/>
          <a:p>
            <a:r>
              <a:rPr lang="fr-FR" b="1" dirty="0"/>
              <a:t>Retour en images sur le congrès GPMSE 2025 :</a:t>
            </a:r>
          </a:p>
          <a:p>
            <a:endParaRPr lang="fr-FR" b="1" dirty="0"/>
          </a:p>
          <a:p>
            <a:r>
              <a:rPr lang="fr-FR" b="1" dirty="0">
                <a:hlinkClick r:id="rId3"/>
              </a:rPr>
              <a:t>https://youtu.be/Sd3bGzzW1lw?si=ZMAb9T31kIXB4CFx</a:t>
            </a:r>
            <a:endParaRPr lang="fr-FR" b="1" dirty="0"/>
          </a:p>
          <a:p>
            <a:endParaRPr lang="fr-FR" b="1" dirty="0"/>
          </a:p>
        </p:txBody>
      </p:sp>
      <p:sp>
        <p:nvSpPr>
          <p:cNvPr id="2" name="ZoneTexte 1">
            <a:extLst>
              <a:ext uri="{FF2B5EF4-FFF2-40B4-BE49-F238E27FC236}">
                <a16:creationId xmlns:a16="http://schemas.microsoft.com/office/drawing/2014/main" id="{2A8B1E98-0DA1-7BC4-6030-E2933EAB4823}"/>
              </a:ext>
            </a:extLst>
          </p:cNvPr>
          <p:cNvSpPr txBox="1">
            <a:spLocks noGrp="1" noRot="1" noMove="1" noResize="1" noEditPoints="1" noAdjustHandles="1" noChangeArrowheads="1" noChangeShapeType="1"/>
          </p:cNvSpPr>
          <p:nvPr/>
        </p:nvSpPr>
        <p:spPr>
          <a:xfrm>
            <a:off x="554185" y="6346541"/>
            <a:ext cx="10180490" cy="246221"/>
          </a:xfrm>
          <a:prstGeom prst="rect">
            <a:avLst/>
          </a:prstGeom>
          <a:noFill/>
        </p:spPr>
        <p:txBody>
          <a:bodyPr wrap="square" rtlCol="0">
            <a:spAutoFit/>
          </a:bodyPr>
          <a:lstStyle/>
          <a:p>
            <a:pPr algn="ctr"/>
            <a:r>
              <a:rPr lang="fr-FR" sz="1000" dirty="0">
                <a:solidFill>
                  <a:srgbClr val="000000"/>
                </a:solidFill>
              </a:rPr>
              <a:t>Groupement Professionnel des Métiers de la Sécurité Electronique -  Château d'</a:t>
            </a:r>
            <a:r>
              <a:rPr lang="fr-FR" sz="1000" dirty="0" err="1">
                <a:solidFill>
                  <a:srgbClr val="000000"/>
                </a:solidFill>
              </a:rPr>
              <a:t>Argeronne</a:t>
            </a:r>
            <a:r>
              <a:rPr lang="fr-FR" sz="1000" dirty="0">
                <a:solidFill>
                  <a:srgbClr val="000000"/>
                </a:solidFill>
              </a:rPr>
              <a:t> - 18 septembre 2025</a:t>
            </a:r>
          </a:p>
        </p:txBody>
      </p:sp>
      <p:pic>
        <p:nvPicPr>
          <p:cNvPr id="4" name="Image 3">
            <a:extLst>
              <a:ext uri="{FF2B5EF4-FFF2-40B4-BE49-F238E27FC236}">
                <a16:creationId xmlns:a16="http://schemas.microsoft.com/office/drawing/2014/main" id="{ABA4AC29-ACAD-730D-BFC8-4DA79BE6F6DD}"/>
              </a:ext>
            </a:extLst>
          </p:cNvPr>
          <p:cNvPicPr>
            <a:picLocks noChangeAspect="1"/>
          </p:cNvPicPr>
          <p:nvPr/>
        </p:nvPicPr>
        <p:blipFill>
          <a:blip r:embed="rId4">
            <a:extLst>
              <a:ext uri="{28A0092B-C50C-407E-A947-70E740481C1C}">
                <a14:useLocalDpi xmlns:a14="http://schemas.microsoft.com/office/drawing/2010/main" val="0"/>
              </a:ext>
            </a:extLst>
          </a:blip>
          <a:srcRect t="21490" b="2788"/>
          <a:stretch>
            <a:fillRect/>
          </a:stretch>
        </p:blipFill>
        <p:spPr>
          <a:xfrm>
            <a:off x="4847469" y="2269469"/>
            <a:ext cx="7103771" cy="3586480"/>
          </a:xfrm>
          <a:prstGeom prst="rect">
            <a:avLst/>
          </a:prstGeom>
        </p:spPr>
      </p:pic>
      <p:sp>
        <p:nvSpPr>
          <p:cNvPr id="5" name="ZoneTexte 4">
            <a:extLst>
              <a:ext uri="{FF2B5EF4-FFF2-40B4-BE49-F238E27FC236}">
                <a16:creationId xmlns:a16="http://schemas.microsoft.com/office/drawing/2014/main" id="{87D251D4-F613-B599-A998-CE03FDF57DD9}"/>
              </a:ext>
            </a:extLst>
          </p:cNvPr>
          <p:cNvSpPr txBox="1"/>
          <p:nvPr/>
        </p:nvSpPr>
        <p:spPr>
          <a:xfrm>
            <a:off x="418951" y="3916957"/>
            <a:ext cx="3929529" cy="1938992"/>
          </a:xfrm>
          <a:prstGeom prst="rect">
            <a:avLst/>
          </a:prstGeom>
          <a:noFill/>
        </p:spPr>
        <p:txBody>
          <a:bodyPr wrap="square" rtlCol="0">
            <a:spAutoFit/>
          </a:bodyPr>
          <a:lstStyle/>
          <a:p>
            <a:r>
              <a:rPr lang="fr-FR" sz="2800" b="1" dirty="0"/>
              <a:t>Le congrès GPMSE 2026 aura lieu à CAEN les 12 et 13 juin</a:t>
            </a:r>
          </a:p>
          <a:p>
            <a:endParaRPr lang="fr-FR" b="1" dirty="0"/>
          </a:p>
          <a:p>
            <a:endParaRPr lang="fr-FR" b="1" dirty="0"/>
          </a:p>
        </p:txBody>
      </p:sp>
    </p:spTree>
    <p:extLst>
      <p:ext uri="{BB962C8B-B14F-4D97-AF65-F5344CB8AC3E}">
        <p14:creationId xmlns:p14="http://schemas.microsoft.com/office/powerpoint/2010/main" val="3850921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7FF100E6-C064-947D-7CC6-D592A0B03568}"/>
              </a:ext>
            </a:extLst>
          </p:cNvPr>
          <p:cNvSpPr txBox="1"/>
          <p:nvPr/>
        </p:nvSpPr>
        <p:spPr>
          <a:xfrm>
            <a:off x="554185" y="2279635"/>
            <a:ext cx="11395262" cy="646331"/>
          </a:xfrm>
          <a:prstGeom prst="rect">
            <a:avLst/>
          </a:prstGeom>
          <a:noFill/>
        </p:spPr>
        <p:txBody>
          <a:bodyPr wrap="square" rtlCol="0">
            <a:spAutoFit/>
          </a:bodyPr>
          <a:lstStyle/>
          <a:p>
            <a:r>
              <a:rPr lang="fr-FR" dirty="0"/>
              <a:t>Comment le groupement accompagne les sociétés d’installation pour valoriser leurs démarches sur les sujets cybersécurité, RGPD, RSE, vis-à-vis de leurs clients ?</a:t>
            </a:r>
            <a:r>
              <a:rPr lang="fr-FR" b="1" dirty="0">
                <a:solidFill>
                  <a:srgbClr val="130D39"/>
                </a:solidFill>
                <a:latin typeface="Calibri" panose="020F0502020204030204" pitchFamily="34" charset="0"/>
                <a:ea typeface="Calibri" panose="020F0502020204030204" pitchFamily="34" charset="0"/>
                <a:cs typeface="Calibri" panose="020F0502020204030204" pitchFamily="34" charset="0"/>
              </a:rPr>
              <a:t> </a:t>
            </a:r>
          </a:p>
        </p:txBody>
      </p:sp>
      <p:pic>
        <p:nvPicPr>
          <p:cNvPr id="3" name="Image 2">
            <a:extLst>
              <a:ext uri="{FF2B5EF4-FFF2-40B4-BE49-F238E27FC236}">
                <a16:creationId xmlns:a16="http://schemas.microsoft.com/office/drawing/2014/main" id="{60A405E7-25E5-4EE4-2F68-8D0679C166D6}"/>
              </a:ext>
            </a:extLst>
          </p:cNvPr>
          <p:cNvPicPr>
            <a:picLocks noChangeAspect="1"/>
          </p:cNvPicPr>
          <p:nvPr/>
        </p:nvPicPr>
        <p:blipFill>
          <a:blip r:embed="rId3"/>
          <a:srcRect t="16190" b="6229"/>
          <a:stretch>
            <a:fillRect/>
          </a:stretch>
        </p:blipFill>
        <p:spPr>
          <a:xfrm>
            <a:off x="5644430" y="3293935"/>
            <a:ext cx="6060141" cy="2644589"/>
          </a:xfrm>
          <a:prstGeom prst="rect">
            <a:avLst/>
          </a:prstGeom>
        </p:spPr>
      </p:pic>
      <p:sp>
        <p:nvSpPr>
          <p:cNvPr id="4" name="ZoneTexte 3">
            <a:extLst>
              <a:ext uri="{FF2B5EF4-FFF2-40B4-BE49-F238E27FC236}">
                <a16:creationId xmlns:a16="http://schemas.microsoft.com/office/drawing/2014/main" id="{F53DBB26-2D17-10CA-1F8C-54E6A5488865}"/>
              </a:ext>
            </a:extLst>
          </p:cNvPr>
          <p:cNvSpPr txBox="1"/>
          <p:nvPr/>
        </p:nvSpPr>
        <p:spPr>
          <a:xfrm>
            <a:off x="0" y="4105339"/>
            <a:ext cx="5353557" cy="415498"/>
          </a:xfrm>
          <a:prstGeom prst="rect">
            <a:avLst/>
          </a:prstGeom>
          <a:noFill/>
        </p:spPr>
        <p:txBody>
          <a:bodyPr wrap="square" rtlCol="0">
            <a:spAutoFit/>
          </a:bodyPr>
          <a:lstStyle/>
          <a:p>
            <a:r>
              <a:rPr lang="fr-FR" sz="2100" b="1" dirty="0">
                <a:solidFill>
                  <a:srgbClr val="DEBB6A"/>
                </a:solidFill>
                <a:latin typeface="Calibri" panose="020F0502020204030204" pitchFamily="34" charset="0"/>
                <a:ea typeface="Calibri" panose="020F0502020204030204" pitchFamily="34" charset="0"/>
                <a:cs typeface="Calibri" panose="020F0502020204030204" pitchFamily="34" charset="0"/>
              </a:rPr>
              <a:t>	</a:t>
            </a:r>
            <a:r>
              <a:rPr lang="fr-FR" b="1" dirty="0">
                <a:solidFill>
                  <a:srgbClr val="DEBB6A"/>
                </a:solidFill>
                <a:latin typeface="Calibri" panose="020F0502020204030204" pitchFamily="34" charset="0"/>
                <a:ea typeface="Calibri" panose="020F0502020204030204" pitchFamily="34" charset="0"/>
                <a:cs typeface="Calibri" panose="020F0502020204030204" pitchFamily="34" charset="0"/>
              </a:rPr>
              <a:t>Vers un label « Partenaire de confiance »</a:t>
            </a:r>
          </a:p>
        </p:txBody>
      </p:sp>
      <p:sp>
        <p:nvSpPr>
          <p:cNvPr id="5" name="ZoneTexte 4">
            <a:extLst>
              <a:ext uri="{FF2B5EF4-FFF2-40B4-BE49-F238E27FC236}">
                <a16:creationId xmlns:a16="http://schemas.microsoft.com/office/drawing/2014/main" id="{FA8BE5E4-CD55-D6D9-5923-E03E50E9339B}"/>
              </a:ext>
            </a:extLst>
          </p:cNvPr>
          <p:cNvSpPr txBox="1">
            <a:spLocks noGrp="1" noRot="1" noMove="1" noResize="1" noEditPoints="1" noAdjustHandles="1" noChangeArrowheads="1" noChangeShapeType="1"/>
          </p:cNvSpPr>
          <p:nvPr/>
        </p:nvSpPr>
        <p:spPr>
          <a:xfrm>
            <a:off x="554185" y="6346541"/>
            <a:ext cx="10180490" cy="246221"/>
          </a:xfrm>
          <a:prstGeom prst="rect">
            <a:avLst/>
          </a:prstGeom>
          <a:noFill/>
        </p:spPr>
        <p:txBody>
          <a:bodyPr wrap="square" rtlCol="0">
            <a:spAutoFit/>
          </a:bodyPr>
          <a:lstStyle/>
          <a:p>
            <a:pPr algn="ctr"/>
            <a:r>
              <a:rPr lang="fr-FR" sz="1000" dirty="0">
                <a:solidFill>
                  <a:srgbClr val="000000"/>
                </a:solidFill>
              </a:rPr>
              <a:t>Groupement Professionnel des Métiers de la Sécurité Electronique -  Château d'</a:t>
            </a:r>
            <a:r>
              <a:rPr lang="fr-FR" sz="1000" dirty="0" err="1">
                <a:solidFill>
                  <a:srgbClr val="000000"/>
                </a:solidFill>
              </a:rPr>
              <a:t>Argeronne</a:t>
            </a:r>
            <a:r>
              <a:rPr lang="fr-FR" sz="1000" dirty="0">
                <a:solidFill>
                  <a:srgbClr val="000000"/>
                </a:solidFill>
              </a:rPr>
              <a:t> - 18 septembre 2025</a:t>
            </a:r>
          </a:p>
        </p:txBody>
      </p:sp>
    </p:spTree>
    <p:extLst>
      <p:ext uri="{BB962C8B-B14F-4D97-AF65-F5344CB8AC3E}">
        <p14:creationId xmlns:p14="http://schemas.microsoft.com/office/powerpoint/2010/main" val="120178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D0C77E-B0F5-A718-192C-51268F025F26}"/>
            </a:ext>
          </a:extLst>
        </p:cNvPr>
        <p:cNvGrpSpPr/>
        <p:nvPr/>
      </p:nvGrpSpPr>
      <p:grpSpPr>
        <a:xfrm>
          <a:off x="0" y="0"/>
          <a:ext cx="0" cy="0"/>
          <a:chOff x="0" y="0"/>
          <a:chExt cx="0" cy="0"/>
        </a:xfrm>
      </p:grpSpPr>
      <p:sp>
        <p:nvSpPr>
          <p:cNvPr id="6" name="ZoneTexte 5">
            <a:extLst>
              <a:ext uri="{FF2B5EF4-FFF2-40B4-BE49-F238E27FC236}">
                <a16:creationId xmlns:a16="http://schemas.microsoft.com/office/drawing/2014/main" id="{B9513FF2-210C-7651-ABA0-E911D38B9FD4}"/>
              </a:ext>
            </a:extLst>
          </p:cNvPr>
          <p:cNvSpPr txBox="1"/>
          <p:nvPr/>
        </p:nvSpPr>
        <p:spPr>
          <a:xfrm>
            <a:off x="554185" y="1937484"/>
            <a:ext cx="11305615" cy="4303999"/>
          </a:xfrm>
          <a:prstGeom prst="rect">
            <a:avLst/>
          </a:prstGeom>
          <a:noFill/>
        </p:spPr>
        <p:txBody>
          <a:bodyPr wrap="square" rtlCol="0">
            <a:spAutoFit/>
          </a:bodyPr>
          <a:lstStyle/>
          <a:p>
            <a:pPr fontAlgn="base"/>
            <a:r>
              <a:rPr lang="fr-FR" b="1" dirty="0"/>
              <a:t>Les outils mis en place par le GPMSE pour ses adhérents</a:t>
            </a:r>
          </a:p>
          <a:p>
            <a:pPr fontAlgn="base"/>
            <a:r>
              <a:rPr lang="fr-FR" dirty="0"/>
              <a:t>Notre organisation a identifié la nécessité de promouvoir le savoir-faire et l'éthique de nos entreprises adhérentes.</a:t>
            </a:r>
          </a:p>
          <a:p>
            <a:pPr fontAlgn="base"/>
            <a:endParaRPr lang="fr-FR" dirty="0"/>
          </a:p>
          <a:p>
            <a:pPr fontAlgn="base"/>
            <a:r>
              <a:rPr lang="fr-FR" sz="2400" b="1" dirty="0"/>
              <a:t>🎯</a:t>
            </a:r>
            <a:r>
              <a:rPr lang="fr-FR" sz="2400" dirty="0"/>
              <a:t> </a:t>
            </a:r>
            <a:r>
              <a:rPr lang="fr-FR" sz="2400" b="1" dirty="0">
                <a:solidFill>
                  <a:srgbClr val="DEBB6A"/>
                </a:solidFill>
                <a:latin typeface="Calibri" panose="020F0502020204030204" pitchFamily="34" charset="0"/>
                <a:cs typeface="Calibri" panose="020F0502020204030204" pitchFamily="34" charset="0"/>
              </a:rPr>
              <a:t>L’objectif étant d’accompagner leur développement et plus généralement valoriser notre filière auprès des les clients et donneurs d’ordre</a:t>
            </a:r>
          </a:p>
          <a:p>
            <a:pPr fontAlgn="base"/>
            <a:endParaRPr lang="fr-FR" b="1" dirty="0">
              <a:solidFill>
                <a:srgbClr val="DEBB6A"/>
              </a:solidFill>
              <a:latin typeface="Calibri" panose="020F0502020204030204" pitchFamily="34" charset="0"/>
              <a:cs typeface="Calibri" panose="020F0502020204030204" pitchFamily="34" charset="0"/>
            </a:endParaRPr>
          </a:p>
          <a:p>
            <a:pPr fontAlgn="base"/>
            <a:r>
              <a:rPr lang="fr-FR" b="1" dirty="0"/>
              <a:t>🛠</a:t>
            </a:r>
            <a:r>
              <a:rPr lang="fr-FR" dirty="0"/>
              <a:t> Cet accompagnement se concrétise par la mise en place d’outils dont la finalité est de faire monter en compétences nos entreprises sur 4 items :</a:t>
            </a:r>
          </a:p>
          <a:p>
            <a:pPr fontAlgn="base"/>
            <a:endParaRPr lang="fr-FR" sz="1200" dirty="0"/>
          </a:p>
          <a:p>
            <a:pPr indent="-285750" algn="just" fontAlgn="base">
              <a:lnSpc>
                <a:spcPct val="150000"/>
              </a:lnSpc>
              <a:buFont typeface="Arial" panose="020B0604020202020204" pitchFamily="34" charset="0"/>
              <a:buChar char="•"/>
            </a:pPr>
            <a:r>
              <a:rPr lang="fr-FR" sz="1400" dirty="0">
                <a:solidFill>
                  <a:srgbClr val="130D39"/>
                </a:solidFill>
                <a:latin typeface="open sans" panose="020B0606030504020204" pitchFamily="34" charset="0"/>
              </a:rPr>
              <a:t>🔒 Maturité cyber</a:t>
            </a:r>
          </a:p>
          <a:p>
            <a:pPr indent="-285750" algn="just" fontAlgn="base">
              <a:lnSpc>
                <a:spcPct val="150000"/>
              </a:lnSpc>
              <a:buFont typeface="Arial" panose="020B0604020202020204" pitchFamily="34" charset="0"/>
              <a:buChar char="•"/>
            </a:pPr>
            <a:r>
              <a:rPr lang="fr-FR" sz="1400" dirty="0">
                <a:solidFill>
                  <a:srgbClr val="130D39"/>
                </a:solidFill>
                <a:latin typeface="open sans" panose="020B0606030504020204" pitchFamily="34" charset="0"/>
              </a:rPr>
              <a:t>🛡️ RGPD</a:t>
            </a:r>
          </a:p>
          <a:p>
            <a:pPr indent="-285750" algn="just" fontAlgn="base">
              <a:lnSpc>
                <a:spcPct val="150000"/>
              </a:lnSpc>
              <a:buFont typeface="Arial" panose="020B0604020202020204" pitchFamily="34" charset="0"/>
              <a:buChar char="•"/>
            </a:pPr>
            <a:r>
              <a:rPr lang="fr-FR" sz="1400" dirty="0">
                <a:solidFill>
                  <a:srgbClr val="130D39"/>
                </a:solidFill>
                <a:latin typeface="open sans" panose="020B0606030504020204" pitchFamily="34" charset="0"/>
              </a:rPr>
              <a:t>🌍 RSE</a:t>
            </a:r>
          </a:p>
          <a:p>
            <a:pPr indent="-285750" algn="just" fontAlgn="base">
              <a:lnSpc>
                <a:spcPct val="150000"/>
              </a:lnSpc>
              <a:buFont typeface="Arial" panose="020B0604020202020204" pitchFamily="34" charset="0"/>
              <a:buChar char="•"/>
            </a:pPr>
            <a:r>
              <a:rPr lang="fr-FR" sz="1400" dirty="0">
                <a:solidFill>
                  <a:srgbClr val="130D39"/>
                </a:solidFill>
                <a:latin typeface="open sans" panose="020B0606030504020204" pitchFamily="34" charset="0"/>
              </a:rPr>
              <a:t>⚖️ Moralité</a:t>
            </a:r>
          </a:p>
        </p:txBody>
      </p:sp>
      <p:sp>
        <p:nvSpPr>
          <p:cNvPr id="9" name="ZoneTexte 8">
            <a:extLst>
              <a:ext uri="{FF2B5EF4-FFF2-40B4-BE49-F238E27FC236}">
                <a16:creationId xmlns:a16="http://schemas.microsoft.com/office/drawing/2014/main" id="{30749362-8B42-B27E-6380-513036DACB55}"/>
              </a:ext>
            </a:extLst>
          </p:cNvPr>
          <p:cNvSpPr txBox="1">
            <a:spLocks noGrp="1" noRot="1" noMove="1" noResize="1" noEditPoints="1" noAdjustHandles="1" noChangeArrowheads="1" noChangeShapeType="1"/>
          </p:cNvSpPr>
          <p:nvPr/>
        </p:nvSpPr>
        <p:spPr>
          <a:xfrm>
            <a:off x="554185" y="6346541"/>
            <a:ext cx="10180490" cy="246221"/>
          </a:xfrm>
          <a:prstGeom prst="rect">
            <a:avLst/>
          </a:prstGeom>
          <a:noFill/>
        </p:spPr>
        <p:txBody>
          <a:bodyPr wrap="square" rtlCol="0">
            <a:spAutoFit/>
          </a:bodyPr>
          <a:lstStyle/>
          <a:p>
            <a:pPr algn="ctr"/>
            <a:r>
              <a:rPr lang="fr-FR" sz="1000" dirty="0">
                <a:solidFill>
                  <a:srgbClr val="000000"/>
                </a:solidFill>
              </a:rPr>
              <a:t>Groupement Professionnel des Métiers de la Sécurité Electronique -  Château d'</a:t>
            </a:r>
            <a:r>
              <a:rPr lang="fr-FR" sz="1000" dirty="0" err="1">
                <a:solidFill>
                  <a:srgbClr val="000000"/>
                </a:solidFill>
              </a:rPr>
              <a:t>Argeronne</a:t>
            </a:r>
            <a:r>
              <a:rPr lang="fr-FR" sz="1000" dirty="0">
                <a:solidFill>
                  <a:srgbClr val="000000"/>
                </a:solidFill>
              </a:rPr>
              <a:t> - 18 septembre 2025</a:t>
            </a:r>
          </a:p>
        </p:txBody>
      </p:sp>
    </p:spTree>
    <p:extLst>
      <p:ext uri="{BB962C8B-B14F-4D97-AF65-F5344CB8AC3E}">
        <p14:creationId xmlns:p14="http://schemas.microsoft.com/office/powerpoint/2010/main" val="4105742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31ACBE-4EED-B34B-B0C0-B7B754C08EA1}"/>
            </a:ext>
          </a:extLst>
        </p:cNvPr>
        <p:cNvGrpSpPr/>
        <p:nvPr/>
      </p:nvGrpSpPr>
      <p:grpSpPr>
        <a:xfrm>
          <a:off x="0" y="0"/>
          <a:ext cx="0" cy="0"/>
          <a:chOff x="0" y="0"/>
          <a:chExt cx="0" cy="0"/>
        </a:xfrm>
      </p:grpSpPr>
      <p:sp>
        <p:nvSpPr>
          <p:cNvPr id="6" name="ZoneTexte 5">
            <a:extLst>
              <a:ext uri="{FF2B5EF4-FFF2-40B4-BE49-F238E27FC236}">
                <a16:creationId xmlns:a16="http://schemas.microsoft.com/office/drawing/2014/main" id="{22175B96-9484-994E-C648-36E7F62D2D48}"/>
              </a:ext>
            </a:extLst>
          </p:cNvPr>
          <p:cNvSpPr txBox="1"/>
          <p:nvPr/>
        </p:nvSpPr>
        <p:spPr>
          <a:xfrm>
            <a:off x="443192" y="2191290"/>
            <a:ext cx="11305615" cy="3970318"/>
          </a:xfrm>
          <a:prstGeom prst="rect">
            <a:avLst/>
          </a:prstGeom>
          <a:noFill/>
        </p:spPr>
        <p:txBody>
          <a:bodyPr wrap="square" rtlCol="0">
            <a:spAutoFit/>
          </a:bodyPr>
          <a:lstStyle/>
          <a:p>
            <a:pPr fontAlgn="base"/>
            <a:r>
              <a:rPr lang="fr-FR" b="1" dirty="0"/>
              <a:t>🔒 </a:t>
            </a:r>
            <a:r>
              <a:rPr lang="fr-FR" dirty="0"/>
              <a:t> </a:t>
            </a:r>
            <a:r>
              <a:rPr lang="fr-FR" u="sng" dirty="0"/>
              <a:t>Maturité cyber</a:t>
            </a:r>
            <a:r>
              <a:rPr lang="fr-FR" dirty="0"/>
              <a:t> : dans un contexte de plus en plus tendu en matière de cybercriminalité, du renforcement des exigences règlementaires et face à la complexité des systèmes communicants, le GPMSE accompagne ses membres.</a:t>
            </a:r>
          </a:p>
          <a:p>
            <a:pPr fontAlgn="base"/>
            <a:r>
              <a:rPr lang="fr-FR" b="1" dirty="0"/>
              <a:t>En effet, les entreprises qui installent et gèrent des systèmes de sécurité électronique doivent, pour ne pas mettre en péril leur activité, mesurer leur vulnérabilité, renforcer la sureté de leur organisation et sécuriser les dispositifs installés chez leurs clients.</a:t>
            </a:r>
          </a:p>
          <a:p>
            <a:pPr fontAlgn="base"/>
            <a:endParaRPr lang="fr-FR" dirty="0"/>
          </a:p>
          <a:p>
            <a:pPr fontAlgn="base"/>
            <a:r>
              <a:rPr lang="fr-FR" dirty="0"/>
              <a:t>🛡️ </a:t>
            </a:r>
            <a:r>
              <a:rPr lang="fr-FR" u="sng" dirty="0"/>
              <a:t>RGPD</a:t>
            </a:r>
            <a:r>
              <a:rPr lang="fr-FR" dirty="0"/>
              <a:t> : sujet crucial pour les entreprises installant des systèmes de sécurité électronique et gérant des centres de télésurveillance, car ces activités impliquent la collecte, le traitement et le stockage de données personnelles (images, vidéos, informations sur les individus) qui doivent être protégées pour respecter la vie privée des personnes concernées (confiance, violations de la vie privée, ou tout usage malveillant des technologies de surveillance.</a:t>
            </a:r>
          </a:p>
          <a:p>
            <a:pPr fontAlgn="base"/>
            <a:r>
              <a:rPr lang="fr-FR" b="1" dirty="0"/>
              <a:t>Le non-respect du RGPD peut entraîner des sanctions financières sévères et nuire à la réputation de l'entreprise.</a:t>
            </a:r>
            <a:endParaRPr lang="fr-FR" dirty="0"/>
          </a:p>
        </p:txBody>
      </p:sp>
      <p:sp>
        <p:nvSpPr>
          <p:cNvPr id="2" name="ZoneTexte 1">
            <a:extLst>
              <a:ext uri="{FF2B5EF4-FFF2-40B4-BE49-F238E27FC236}">
                <a16:creationId xmlns:a16="http://schemas.microsoft.com/office/drawing/2014/main" id="{673C4431-9EB7-7E69-3225-EBBF221222E1}"/>
              </a:ext>
            </a:extLst>
          </p:cNvPr>
          <p:cNvSpPr txBox="1">
            <a:spLocks noGrp="1" noRot="1" noMove="1" noResize="1" noEditPoints="1" noAdjustHandles="1" noChangeArrowheads="1" noChangeShapeType="1"/>
          </p:cNvSpPr>
          <p:nvPr/>
        </p:nvSpPr>
        <p:spPr>
          <a:xfrm>
            <a:off x="554185" y="6346541"/>
            <a:ext cx="10180490" cy="246221"/>
          </a:xfrm>
          <a:prstGeom prst="rect">
            <a:avLst/>
          </a:prstGeom>
          <a:noFill/>
        </p:spPr>
        <p:txBody>
          <a:bodyPr wrap="square" rtlCol="0">
            <a:spAutoFit/>
          </a:bodyPr>
          <a:lstStyle/>
          <a:p>
            <a:pPr algn="ctr"/>
            <a:r>
              <a:rPr lang="fr-FR" sz="1000" dirty="0">
                <a:solidFill>
                  <a:srgbClr val="000000"/>
                </a:solidFill>
              </a:rPr>
              <a:t>Groupement Professionnel des Métiers de la Sécurité Electronique -  Château d'</a:t>
            </a:r>
            <a:r>
              <a:rPr lang="fr-FR" sz="1000" dirty="0" err="1">
                <a:solidFill>
                  <a:srgbClr val="000000"/>
                </a:solidFill>
              </a:rPr>
              <a:t>Argeronne</a:t>
            </a:r>
            <a:r>
              <a:rPr lang="fr-FR" sz="1000" dirty="0">
                <a:solidFill>
                  <a:srgbClr val="000000"/>
                </a:solidFill>
              </a:rPr>
              <a:t> - 18 septembre 2025</a:t>
            </a:r>
          </a:p>
        </p:txBody>
      </p:sp>
      <p:sp>
        <p:nvSpPr>
          <p:cNvPr id="4" name="ZoneTexte 3">
            <a:extLst>
              <a:ext uri="{FF2B5EF4-FFF2-40B4-BE49-F238E27FC236}">
                <a16:creationId xmlns:a16="http://schemas.microsoft.com/office/drawing/2014/main" id="{D7B99AD4-7BD0-BAB3-C95B-AB7D92A9300B}"/>
              </a:ext>
            </a:extLst>
          </p:cNvPr>
          <p:cNvSpPr txBox="1"/>
          <p:nvPr/>
        </p:nvSpPr>
        <p:spPr>
          <a:xfrm>
            <a:off x="443192" y="1637025"/>
            <a:ext cx="1658470" cy="369332"/>
          </a:xfrm>
          <a:prstGeom prst="rect">
            <a:avLst/>
          </a:prstGeom>
          <a:noFill/>
        </p:spPr>
        <p:txBody>
          <a:bodyPr wrap="square">
            <a:spAutoFit/>
          </a:bodyPr>
          <a:lstStyle/>
          <a:p>
            <a:pPr fontAlgn="base"/>
            <a:r>
              <a:rPr lang="fr-FR" b="1" dirty="0">
                <a:solidFill>
                  <a:srgbClr val="DEBB6A"/>
                </a:solidFill>
                <a:latin typeface="Calibri" panose="020F0502020204030204" pitchFamily="34" charset="0"/>
                <a:cs typeface="Calibri" panose="020F0502020204030204" pitchFamily="34" charset="0"/>
              </a:rPr>
              <a:t>POURQUOI ?</a:t>
            </a:r>
          </a:p>
        </p:txBody>
      </p:sp>
    </p:spTree>
    <p:extLst>
      <p:ext uri="{BB962C8B-B14F-4D97-AF65-F5344CB8AC3E}">
        <p14:creationId xmlns:p14="http://schemas.microsoft.com/office/powerpoint/2010/main" val="4177393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629E2F-11FE-1681-F95C-FABEE8F93287}"/>
            </a:ext>
          </a:extLst>
        </p:cNvPr>
        <p:cNvGrpSpPr/>
        <p:nvPr/>
      </p:nvGrpSpPr>
      <p:grpSpPr>
        <a:xfrm>
          <a:off x="0" y="0"/>
          <a:ext cx="0" cy="0"/>
          <a:chOff x="0" y="0"/>
          <a:chExt cx="0" cy="0"/>
        </a:xfrm>
      </p:grpSpPr>
      <p:sp>
        <p:nvSpPr>
          <p:cNvPr id="6" name="ZoneTexte 5">
            <a:extLst>
              <a:ext uri="{FF2B5EF4-FFF2-40B4-BE49-F238E27FC236}">
                <a16:creationId xmlns:a16="http://schemas.microsoft.com/office/drawing/2014/main" id="{ACA6883D-9454-8355-19C8-A01A55FD84C2}"/>
              </a:ext>
            </a:extLst>
          </p:cNvPr>
          <p:cNvSpPr txBox="1"/>
          <p:nvPr/>
        </p:nvSpPr>
        <p:spPr>
          <a:xfrm>
            <a:off x="443192" y="2191290"/>
            <a:ext cx="11305615" cy="3693319"/>
          </a:xfrm>
          <a:prstGeom prst="rect">
            <a:avLst/>
          </a:prstGeom>
          <a:noFill/>
        </p:spPr>
        <p:txBody>
          <a:bodyPr wrap="square" rtlCol="0">
            <a:spAutoFit/>
          </a:bodyPr>
          <a:lstStyle/>
          <a:p>
            <a:pPr fontAlgn="base"/>
            <a:r>
              <a:rPr lang="fr-FR" b="1" dirty="0"/>
              <a:t>🌍</a:t>
            </a:r>
            <a:r>
              <a:rPr lang="fr-FR" dirty="0"/>
              <a:t> </a:t>
            </a:r>
            <a:r>
              <a:rPr lang="fr-FR" u="sng" dirty="0"/>
              <a:t>RSE</a:t>
            </a:r>
            <a:r>
              <a:rPr lang="fr-FR" dirty="0"/>
              <a:t> : Les entreprises de sécurité électronique doivent accélérer leur démarche RSE (Responsabilité Sociétale des Entreprises) pour répondre aux attentes croissantes en matière de durabilité, d'éthique et de transparence. Cela inclut la gestion responsable des données personnelles (conformité au RGPD), la réduction de leur empreinte environnementale (via des technologies éco-responsables), et une politique RH sociale et inclusive.</a:t>
            </a:r>
          </a:p>
          <a:p>
            <a:pPr fontAlgn="base"/>
            <a:r>
              <a:rPr lang="fr-FR" b="1" dirty="0"/>
              <a:t>Par ailleurs, une démarche RSE renforce la compétitivité face à des clients et donneurs d’ordres de plus en plus exigeants et sensibles à ces enjeux.</a:t>
            </a:r>
          </a:p>
          <a:p>
            <a:pPr fontAlgn="base"/>
            <a:endParaRPr lang="fr-FR" dirty="0"/>
          </a:p>
          <a:p>
            <a:pPr fontAlgn="base"/>
            <a:r>
              <a:rPr lang="fr-FR" b="1" dirty="0"/>
              <a:t>⚖️ </a:t>
            </a:r>
            <a:r>
              <a:rPr lang="fr-FR" u="sng" dirty="0"/>
              <a:t>Moralité</a:t>
            </a:r>
            <a:r>
              <a:rPr lang="fr-FR" dirty="0"/>
              <a:t> : elle joue un rôle clé pour garantir que les entreprises et leurs employés respectent les normes éthiques et légales, compte tenu de leur accès à des données sensibles et à des infrastructures critiques. Ces vérifications visent à prévenir les abus de confiance, les violations de la vie privée, ou tout usage malveillant des technologies de surveillance.</a:t>
            </a:r>
          </a:p>
          <a:p>
            <a:pPr fontAlgn="base"/>
            <a:r>
              <a:rPr lang="fr-FR" b="1" dirty="0"/>
              <a:t>Elles renforcent également la confiance des clients et des autorités, tout en assurant une meilleure conformité avec les régulations en matière de sécurité et de protection des données.</a:t>
            </a:r>
            <a:endParaRPr lang="fr-FR" dirty="0"/>
          </a:p>
        </p:txBody>
      </p:sp>
      <p:sp>
        <p:nvSpPr>
          <p:cNvPr id="2" name="ZoneTexte 1">
            <a:extLst>
              <a:ext uri="{FF2B5EF4-FFF2-40B4-BE49-F238E27FC236}">
                <a16:creationId xmlns:a16="http://schemas.microsoft.com/office/drawing/2014/main" id="{7E7EFD39-CA94-CFB3-B994-9B9324FC24A8}"/>
              </a:ext>
            </a:extLst>
          </p:cNvPr>
          <p:cNvSpPr txBox="1">
            <a:spLocks noGrp="1" noRot="1" noMove="1" noResize="1" noEditPoints="1" noAdjustHandles="1" noChangeArrowheads="1" noChangeShapeType="1"/>
          </p:cNvSpPr>
          <p:nvPr/>
        </p:nvSpPr>
        <p:spPr>
          <a:xfrm>
            <a:off x="554185" y="6346541"/>
            <a:ext cx="10180490" cy="246221"/>
          </a:xfrm>
          <a:prstGeom prst="rect">
            <a:avLst/>
          </a:prstGeom>
          <a:noFill/>
        </p:spPr>
        <p:txBody>
          <a:bodyPr wrap="square" rtlCol="0">
            <a:spAutoFit/>
          </a:bodyPr>
          <a:lstStyle/>
          <a:p>
            <a:pPr algn="ctr"/>
            <a:r>
              <a:rPr lang="fr-FR" sz="1000" dirty="0">
                <a:solidFill>
                  <a:srgbClr val="000000"/>
                </a:solidFill>
              </a:rPr>
              <a:t>Groupement Professionnel des Métiers de la Sécurité Electronique -  Château d'</a:t>
            </a:r>
            <a:r>
              <a:rPr lang="fr-FR" sz="1000" dirty="0" err="1">
                <a:solidFill>
                  <a:srgbClr val="000000"/>
                </a:solidFill>
              </a:rPr>
              <a:t>Argeronne</a:t>
            </a:r>
            <a:r>
              <a:rPr lang="fr-FR" sz="1000" dirty="0">
                <a:solidFill>
                  <a:srgbClr val="000000"/>
                </a:solidFill>
              </a:rPr>
              <a:t> - 18 septembre 2025</a:t>
            </a:r>
          </a:p>
        </p:txBody>
      </p:sp>
      <p:sp>
        <p:nvSpPr>
          <p:cNvPr id="3" name="ZoneTexte 2">
            <a:extLst>
              <a:ext uri="{FF2B5EF4-FFF2-40B4-BE49-F238E27FC236}">
                <a16:creationId xmlns:a16="http://schemas.microsoft.com/office/drawing/2014/main" id="{8C6C44AD-C21E-8594-ADAC-9CCBE84410FF}"/>
              </a:ext>
            </a:extLst>
          </p:cNvPr>
          <p:cNvSpPr txBox="1"/>
          <p:nvPr/>
        </p:nvSpPr>
        <p:spPr>
          <a:xfrm>
            <a:off x="443192" y="1637025"/>
            <a:ext cx="1658470" cy="369332"/>
          </a:xfrm>
          <a:prstGeom prst="rect">
            <a:avLst/>
          </a:prstGeom>
          <a:noFill/>
        </p:spPr>
        <p:txBody>
          <a:bodyPr wrap="square">
            <a:spAutoFit/>
          </a:bodyPr>
          <a:lstStyle/>
          <a:p>
            <a:pPr fontAlgn="base"/>
            <a:r>
              <a:rPr lang="fr-FR" b="1" dirty="0">
                <a:solidFill>
                  <a:srgbClr val="DEBB6A"/>
                </a:solidFill>
                <a:latin typeface="Calibri" panose="020F0502020204030204" pitchFamily="34" charset="0"/>
                <a:cs typeface="Calibri" panose="020F0502020204030204" pitchFamily="34" charset="0"/>
              </a:rPr>
              <a:t>POURQUOI ?</a:t>
            </a:r>
          </a:p>
        </p:txBody>
      </p:sp>
    </p:spTree>
    <p:extLst>
      <p:ext uri="{BB962C8B-B14F-4D97-AF65-F5344CB8AC3E}">
        <p14:creationId xmlns:p14="http://schemas.microsoft.com/office/powerpoint/2010/main" val="29325498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E624B2-FBAF-8DA8-DA2B-E653A11219E1}"/>
            </a:ext>
          </a:extLst>
        </p:cNvPr>
        <p:cNvGrpSpPr/>
        <p:nvPr/>
      </p:nvGrpSpPr>
      <p:grpSpPr>
        <a:xfrm>
          <a:off x="0" y="0"/>
          <a:ext cx="0" cy="0"/>
          <a:chOff x="0" y="0"/>
          <a:chExt cx="0" cy="0"/>
        </a:xfrm>
      </p:grpSpPr>
      <p:sp>
        <p:nvSpPr>
          <p:cNvPr id="6" name="ZoneTexte 5">
            <a:extLst>
              <a:ext uri="{FF2B5EF4-FFF2-40B4-BE49-F238E27FC236}">
                <a16:creationId xmlns:a16="http://schemas.microsoft.com/office/drawing/2014/main" id="{30D9D8A8-BED3-5912-03C8-9DFC6CEB6BA2}"/>
              </a:ext>
            </a:extLst>
          </p:cNvPr>
          <p:cNvSpPr txBox="1"/>
          <p:nvPr/>
        </p:nvSpPr>
        <p:spPr>
          <a:xfrm>
            <a:off x="443192" y="2828835"/>
            <a:ext cx="4568079" cy="2308324"/>
          </a:xfrm>
          <a:prstGeom prst="rect">
            <a:avLst/>
          </a:prstGeom>
          <a:noFill/>
        </p:spPr>
        <p:txBody>
          <a:bodyPr wrap="square" rtlCol="0">
            <a:spAutoFit/>
          </a:bodyPr>
          <a:lstStyle/>
          <a:p>
            <a:pPr fontAlgn="base"/>
            <a:r>
              <a:rPr lang="fr-FR" dirty="0"/>
              <a:t>Grace à des plateformes et outils en ligne d’autoévaluation développé avec des experts.</a:t>
            </a:r>
          </a:p>
          <a:p>
            <a:pPr fontAlgn="base"/>
            <a:endParaRPr lang="fr-FR" dirty="0"/>
          </a:p>
          <a:p>
            <a:pPr fontAlgn="base"/>
            <a:r>
              <a:rPr lang="fr-FR" dirty="0"/>
              <a:t>Ces parcours d’évaluation permettront aux entreprises de disposer de synthèses et d’identifier les actions à mettre en place afin d’améliorer leurs performances.</a:t>
            </a:r>
          </a:p>
        </p:txBody>
      </p:sp>
      <p:sp>
        <p:nvSpPr>
          <p:cNvPr id="2" name="ZoneTexte 1">
            <a:extLst>
              <a:ext uri="{FF2B5EF4-FFF2-40B4-BE49-F238E27FC236}">
                <a16:creationId xmlns:a16="http://schemas.microsoft.com/office/drawing/2014/main" id="{292103DB-FB62-3EFD-CAD3-CB6765C1808C}"/>
              </a:ext>
            </a:extLst>
          </p:cNvPr>
          <p:cNvSpPr txBox="1">
            <a:spLocks noGrp="1" noRot="1" noMove="1" noResize="1" noEditPoints="1" noAdjustHandles="1" noChangeArrowheads="1" noChangeShapeType="1"/>
          </p:cNvSpPr>
          <p:nvPr/>
        </p:nvSpPr>
        <p:spPr>
          <a:xfrm>
            <a:off x="554185" y="6346541"/>
            <a:ext cx="10180490" cy="246221"/>
          </a:xfrm>
          <a:prstGeom prst="rect">
            <a:avLst/>
          </a:prstGeom>
          <a:noFill/>
        </p:spPr>
        <p:txBody>
          <a:bodyPr wrap="square" rtlCol="0">
            <a:spAutoFit/>
          </a:bodyPr>
          <a:lstStyle/>
          <a:p>
            <a:pPr algn="ctr"/>
            <a:r>
              <a:rPr lang="fr-FR" sz="1000" dirty="0">
                <a:solidFill>
                  <a:srgbClr val="000000"/>
                </a:solidFill>
              </a:rPr>
              <a:t>Groupement Professionnel des Métiers de la Sécurité Electronique -  Château d'</a:t>
            </a:r>
            <a:r>
              <a:rPr lang="fr-FR" sz="1000" dirty="0" err="1">
                <a:solidFill>
                  <a:srgbClr val="000000"/>
                </a:solidFill>
              </a:rPr>
              <a:t>Argeronne</a:t>
            </a:r>
            <a:r>
              <a:rPr lang="fr-FR" sz="1000" dirty="0">
                <a:solidFill>
                  <a:srgbClr val="000000"/>
                </a:solidFill>
              </a:rPr>
              <a:t> - 18 septembre 2025</a:t>
            </a:r>
          </a:p>
        </p:txBody>
      </p:sp>
      <p:sp>
        <p:nvSpPr>
          <p:cNvPr id="3" name="ZoneTexte 2">
            <a:extLst>
              <a:ext uri="{FF2B5EF4-FFF2-40B4-BE49-F238E27FC236}">
                <a16:creationId xmlns:a16="http://schemas.microsoft.com/office/drawing/2014/main" id="{F71412C9-75FE-3D4A-A2A3-78E4ED2B8ACC}"/>
              </a:ext>
            </a:extLst>
          </p:cNvPr>
          <p:cNvSpPr txBox="1"/>
          <p:nvPr/>
        </p:nvSpPr>
        <p:spPr>
          <a:xfrm>
            <a:off x="443192" y="2088631"/>
            <a:ext cx="1658470" cy="369332"/>
          </a:xfrm>
          <a:prstGeom prst="rect">
            <a:avLst/>
          </a:prstGeom>
          <a:noFill/>
        </p:spPr>
        <p:txBody>
          <a:bodyPr wrap="square">
            <a:spAutoFit/>
          </a:bodyPr>
          <a:lstStyle/>
          <a:p>
            <a:pPr fontAlgn="base"/>
            <a:r>
              <a:rPr lang="fr-FR" b="1" dirty="0">
                <a:solidFill>
                  <a:srgbClr val="DEBB6A"/>
                </a:solidFill>
                <a:latin typeface="Calibri" panose="020F0502020204030204" pitchFamily="34" charset="0"/>
                <a:cs typeface="Calibri" panose="020F0502020204030204" pitchFamily="34" charset="0"/>
              </a:rPr>
              <a:t>COMMENT ?</a:t>
            </a:r>
          </a:p>
        </p:txBody>
      </p:sp>
      <p:pic>
        <p:nvPicPr>
          <p:cNvPr id="5" name="Image 4">
            <a:extLst>
              <a:ext uri="{FF2B5EF4-FFF2-40B4-BE49-F238E27FC236}">
                <a16:creationId xmlns:a16="http://schemas.microsoft.com/office/drawing/2014/main" id="{60A708F5-A7D4-CBA1-FDB1-9272343D9989}"/>
              </a:ext>
            </a:extLst>
          </p:cNvPr>
          <p:cNvPicPr>
            <a:picLocks noChangeAspect="1"/>
          </p:cNvPicPr>
          <p:nvPr/>
        </p:nvPicPr>
        <p:blipFill>
          <a:blip r:embed="rId3"/>
          <a:srcRect l="1985" t="23870" r="24633"/>
          <a:stretch>
            <a:fillRect/>
          </a:stretch>
        </p:blipFill>
        <p:spPr>
          <a:xfrm>
            <a:off x="5644430" y="1821691"/>
            <a:ext cx="6482812" cy="3783105"/>
          </a:xfrm>
          <a:prstGeom prst="rect">
            <a:avLst/>
          </a:prstGeom>
        </p:spPr>
      </p:pic>
    </p:spTree>
    <p:extLst>
      <p:ext uri="{BB962C8B-B14F-4D97-AF65-F5344CB8AC3E}">
        <p14:creationId xmlns:p14="http://schemas.microsoft.com/office/powerpoint/2010/main" val="112616371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ésentation1" id="{1E7A76D0-250B-4DCF-94C7-621450F56B5A}" vid="{A3E5E660-D984-4E3B-965D-08CEC3CCCA1B}"/>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Présentation ExpoTour</Template>
  <TotalTime>7016</TotalTime>
  <Words>944</Words>
  <Application>Microsoft Office PowerPoint</Application>
  <PresentationFormat>Grand écran</PresentationFormat>
  <Paragraphs>84</Paragraphs>
  <Slides>10</Slides>
  <Notes>9</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10</vt:i4>
      </vt:variant>
    </vt:vector>
  </HeadingPairs>
  <TitlesOfParts>
    <vt:vector size="16" baseType="lpstr">
      <vt:lpstr>Aptos</vt:lpstr>
      <vt:lpstr>Aptos Display</vt:lpstr>
      <vt:lpstr>Arial</vt:lpstr>
      <vt:lpstr>Calibri</vt:lpstr>
      <vt:lpstr>open sans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emmanuelle de WALDNER</dc:creator>
  <cp:lastModifiedBy>Cavé, Ingrid</cp:lastModifiedBy>
  <cp:revision>5</cp:revision>
  <dcterms:created xsi:type="dcterms:W3CDTF">2025-08-20T09:26:29Z</dcterms:created>
  <dcterms:modified xsi:type="dcterms:W3CDTF">2025-09-30T08:22:58Z</dcterms:modified>
</cp:coreProperties>
</file>